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4"/>
  </p:notesMasterIdLst>
  <p:sldIdLst>
    <p:sldId id="256" r:id="rId2"/>
    <p:sldId id="257" r:id="rId3"/>
    <p:sldId id="262" r:id="rId4"/>
    <p:sldId id="268" r:id="rId5"/>
    <p:sldId id="258" r:id="rId6"/>
    <p:sldId id="259" r:id="rId7"/>
    <p:sldId id="265" r:id="rId8"/>
    <p:sldId id="266" r:id="rId9"/>
    <p:sldId id="261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92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6AFE7-6183-46A6-AF2D-E36FFE4A724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A2B84-965D-47BF-B2B1-B1352A20B0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Establish a “seamless to the rider” connected regional transit priority project package to support the RTP goal of increasing non-auto mode share by at least 5% by 2028</a:t>
          </a:r>
        </a:p>
      </dgm:t>
    </dgm:pt>
    <dgm:pt modelId="{7A1F2DA7-AF03-443C-B533-280AE40F4C8A}" type="parTrans" cxnId="{31164722-AAAC-4D45-BD9D-BE5C5CC155F0}">
      <dgm:prSet/>
      <dgm:spPr/>
      <dgm:t>
        <a:bodyPr/>
        <a:lstStyle/>
        <a:p>
          <a:endParaRPr lang="en-US"/>
        </a:p>
      </dgm:t>
    </dgm:pt>
    <dgm:pt modelId="{8BD00F9C-1E80-4E16-80A9-1A0DA6C9E01B}" type="sibTrans" cxnId="{31164722-AAAC-4D45-BD9D-BE5C5CC155F0}">
      <dgm:prSet/>
      <dgm:spPr/>
      <dgm:t>
        <a:bodyPr/>
        <a:lstStyle/>
        <a:p>
          <a:endParaRPr lang="en-US"/>
        </a:p>
      </dgm:t>
    </dgm:pt>
    <dgm:pt modelId="{CD526855-9883-4359-A23D-4E6FED1BF6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Achieve unified local and regional partner consensus towards a substantial legislative funding effort to deliver regional connectivity capital projects</a:t>
          </a:r>
        </a:p>
      </dgm:t>
    </dgm:pt>
    <dgm:pt modelId="{36C02A0D-3FF0-4C33-8A3A-04D033E95F75}" type="parTrans" cxnId="{4069DA80-595A-4F3E-ADF0-F7211F9B50F5}">
      <dgm:prSet/>
      <dgm:spPr/>
      <dgm:t>
        <a:bodyPr/>
        <a:lstStyle/>
        <a:p>
          <a:endParaRPr lang="en-US"/>
        </a:p>
      </dgm:t>
    </dgm:pt>
    <dgm:pt modelId="{B018D324-D0D8-43E9-B0E3-E4D1DB688ED2}" type="sibTrans" cxnId="{4069DA80-595A-4F3E-ADF0-F7211F9B50F5}">
      <dgm:prSet/>
      <dgm:spPr/>
      <dgm:t>
        <a:bodyPr/>
        <a:lstStyle/>
        <a:p>
          <a:endParaRPr lang="en-US"/>
        </a:p>
      </dgm:t>
    </dgm:pt>
    <dgm:pt modelId="{B060282D-52FC-467F-82F5-2C295967B6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Achieve unified local and regional partner consensus towards establishing local funds for shared responsibility in supporting transit &amp; multi-modal operations </a:t>
          </a:r>
        </a:p>
      </dgm:t>
    </dgm:pt>
    <dgm:pt modelId="{EC69B032-8C78-4033-8668-F3167F41AA51}" type="parTrans" cxnId="{5CEC63A4-BD98-49B7-A7EE-6D8FDC59CAEC}">
      <dgm:prSet/>
      <dgm:spPr/>
      <dgm:t>
        <a:bodyPr/>
        <a:lstStyle/>
        <a:p>
          <a:endParaRPr lang="en-US"/>
        </a:p>
      </dgm:t>
    </dgm:pt>
    <dgm:pt modelId="{EF8EC4F1-5B79-4925-B4AB-DA6FD80A6D7F}" type="sibTrans" cxnId="{5CEC63A4-BD98-49B7-A7EE-6D8FDC59CAEC}">
      <dgm:prSet/>
      <dgm:spPr/>
      <dgm:t>
        <a:bodyPr/>
        <a:lstStyle/>
        <a:p>
          <a:endParaRPr lang="en-US"/>
        </a:p>
      </dgm:t>
    </dgm:pt>
    <dgm:pt modelId="{7A69EAD1-BD59-40E7-8226-9DE998C878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Commit to a significant fifteen-year capitalization effort of regional public transit needs similar to previous EIP water quality program emphasis</a:t>
          </a:r>
        </a:p>
      </dgm:t>
    </dgm:pt>
    <dgm:pt modelId="{127F049D-87CD-436E-9E9F-374707507DE6}" type="parTrans" cxnId="{6867CB85-C206-4D71-8EC8-AEBDB151B010}">
      <dgm:prSet/>
      <dgm:spPr/>
      <dgm:t>
        <a:bodyPr/>
        <a:lstStyle/>
        <a:p>
          <a:endParaRPr lang="en-US"/>
        </a:p>
      </dgm:t>
    </dgm:pt>
    <dgm:pt modelId="{BCECF251-D176-48B9-92CF-EC2849727B7F}" type="sibTrans" cxnId="{6867CB85-C206-4D71-8EC8-AEBDB151B010}">
      <dgm:prSet/>
      <dgm:spPr/>
      <dgm:t>
        <a:bodyPr/>
        <a:lstStyle/>
        <a:p>
          <a:endParaRPr lang="en-US"/>
        </a:p>
      </dgm:t>
    </dgm:pt>
    <dgm:pt modelId="{6D6E7C02-0A96-493D-94CD-66414B3CDFBF}" type="pres">
      <dgm:prSet presAssocID="{C8B6AFE7-6183-46A6-AF2D-E36FFE4A7244}" presName="root" presStyleCnt="0">
        <dgm:presLayoutVars>
          <dgm:dir/>
          <dgm:resizeHandles val="exact"/>
        </dgm:presLayoutVars>
      </dgm:prSet>
      <dgm:spPr/>
    </dgm:pt>
    <dgm:pt modelId="{A8A31C14-45F9-4B94-B56B-822B78F91A61}" type="pres">
      <dgm:prSet presAssocID="{7A69EAD1-BD59-40E7-8226-9DE998C87874}" presName="compNode" presStyleCnt="0"/>
      <dgm:spPr/>
    </dgm:pt>
    <dgm:pt modelId="{F6CDC515-EA20-4419-B3C3-AE87B69E49A8}" type="pres">
      <dgm:prSet presAssocID="{7A69EAD1-BD59-40E7-8226-9DE998C878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594827B-1AD3-4E12-9DF2-0BBD95DBFF9E}" type="pres">
      <dgm:prSet presAssocID="{7A69EAD1-BD59-40E7-8226-9DE998C87874}" presName="spaceRect" presStyleCnt="0"/>
      <dgm:spPr/>
    </dgm:pt>
    <dgm:pt modelId="{C9C0919A-3614-439A-9D31-DD93B99B7F85}" type="pres">
      <dgm:prSet presAssocID="{7A69EAD1-BD59-40E7-8226-9DE998C87874}" presName="textRect" presStyleLbl="revTx" presStyleIdx="0" presStyleCnt="4">
        <dgm:presLayoutVars>
          <dgm:chMax val="1"/>
          <dgm:chPref val="1"/>
        </dgm:presLayoutVars>
      </dgm:prSet>
      <dgm:spPr/>
    </dgm:pt>
    <dgm:pt modelId="{818A0114-102B-4D96-821C-EBC8E0B2DE66}" type="pres">
      <dgm:prSet presAssocID="{BCECF251-D176-48B9-92CF-EC2849727B7F}" presName="sibTrans" presStyleCnt="0"/>
      <dgm:spPr/>
    </dgm:pt>
    <dgm:pt modelId="{E17CD895-CB77-4245-A67E-A94109D08EFC}" type="pres">
      <dgm:prSet presAssocID="{4AAA2B84-965D-47BF-B2B1-B1352A20B010}" presName="compNode" presStyleCnt="0"/>
      <dgm:spPr/>
    </dgm:pt>
    <dgm:pt modelId="{DED73E69-AD04-42E9-AB50-E7B6C3E7F448}" type="pres">
      <dgm:prSet presAssocID="{4AAA2B84-965D-47BF-B2B1-B1352A20B01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F8B7F7EF-FFED-4563-896C-E10186814AC2}" type="pres">
      <dgm:prSet presAssocID="{4AAA2B84-965D-47BF-B2B1-B1352A20B010}" presName="spaceRect" presStyleCnt="0"/>
      <dgm:spPr/>
    </dgm:pt>
    <dgm:pt modelId="{22FF598E-AFDF-4C0E-A64D-2873C37365D0}" type="pres">
      <dgm:prSet presAssocID="{4AAA2B84-965D-47BF-B2B1-B1352A20B010}" presName="textRect" presStyleLbl="revTx" presStyleIdx="1" presStyleCnt="4">
        <dgm:presLayoutVars>
          <dgm:chMax val="1"/>
          <dgm:chPref val="1"/>
        </dgm:presLayoutVars>
      </dgm:prSet>
      <dgm:spPr/>
    </dgm:pt>
    <dgm:pt modelId="{F355B97E-FD42-48BB-ADCE-E20D49FA3403}" type="pres">
      <dgm:prSet presAssocID="{8BD00F9C-1E80-4E16-80A9-1A0DA6C9E01B}" presName="sibTrans" presStyleCnt="0"/>
      <dgm:spPr/>
    </dgm:pt>
    <dgm:pt modelId="{341DF7D2-5763-46B4-ABAD-E64D83479983}" type="pres">
      <dgm:prSet presAssocID="{CD526855-9883-4359-A23D-4E6FED1BF657}" presName="compNode" presStyleCnt="0"/>
      <dgm:spPr/>
    </dgm:pt>
    <dgm:pt modelId="{C100FFE6-D030-4A29-BF47-C644BE20DDAD}" type="pres">
      <dgm:prSet presAssocID="{CD526855-9883-4359-A23D-4E6FED1BF657}" presName="iconRect" presStyleLbl="node1" presStyleIdx="2" presStyleCnt="4" custLinFactNeighborX="-195" custLinFactNeighborY="-3524"/>
      <dgm:spPr>
        <a:blipFill dpi="0" rotWithShape="1">
          <a:blip xmlns:r="http://schemas.openxmlformats.org/officeDocument/2006/relationships"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3774206-2DC0-4569-B9ED-28E953EDCF60}" type="pres">
      <dgm:prSet presAssocID="{CD526855-9883-4359-A23D-4E6FED1BF657}" presName="spaceRect" presStyleCnt="0"/>
      <dgm:spPr/>
    </dgm:pt>
    <dgm:pt modelId="{99E848DD-E655-4B5C-8AA7-84A8F9DF5B2F}" type="pres">
      <dgm:prSet presAssocID="{CD526855-9883-4359-A23D-4E6FED1BF657}" presName="textRect" presStyleLbl="revTx" presStyleIdx="2" presStyleCnt="4" custScaleX="112178">
        <dgm:presLayoutVars>
          <dgm:chMax val="1"/>
          <dgm:chPref val="1"/>
        </dgm:presLayoutVars>
      </dgm:prSet>
      <dgm:spPr/>
    </dgm:pt>
    <dgm:pt modelId="{977059E3-E36E-4FD6-8340-16E80BADF14A}" type="pres">
      <dgm:prSet presAssocID="{B018D324-D0D8-43E9-B0E3-E4D1DB688ED2}" presName="sibTrans" presStyleCnt="0"/>
      <dgm:spPr/>
    </dgm:pt>
    <dgm:pt modelId="{3A728B1F-4980-4271-98CA-B2DA0C64C1E6}" type="pres">
      <dgm:prSet presAssocID="{B060282D-52FC-467F-82F5-2C295967B620}" presName="compNode" presStyleCnt="0"/>
      <dgm:spPr/>
    </dgm:pt>
    <dgm:pt modelId="{EAE0CD95-A3EC-4AB5-9047-81EA04BBD4B6}" type="pres">
      <dgm:prSet presAssocID="{B060282D-52FC-467F-82F5-2C295967B620}" presName="iconRect" presStyleLbl="node1" presStyleIdx="3" presStyleCnt="4"/>
      <dgm:spPr>
        <a:blipFill>
          <a:blip xmlns:r="http://schemas.openxmlformats.org/officeDocument/2006/relationships"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6C2ACF6-4AD0-4997-BE69-015A8BFEF6C1}" type="pres">
      <dgm:prSet presAssocID="{B060282D-52FC-467F-82F5-2C295967B620}" presName="spaceRect" presStyleCnt="0"/>
      <dgm:spPr/>
    </dgm:pt>
    <dgm:pt modelId="{DD1D5CF5-8D01-4A79-A3C4-3B7C8B919ECB}" type="pres">
      <dgm:prSet presAssocID="{B060282D-52FC-467F-82F5-2C295967B62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69D1C1A-6F2B-4EDD-8E4B-F05BCBE0E6E5}" type="presOf" srcId="{CD526855-9883-4359-A23D-4E6FED1BF657}" destId="{99E848DD-E655-4B5C-8AA7-84A8F9DF5B2F}" srcOrd="0" destOrd="0" presId="urn:microsoft.com/office/officeart/2018/2/layout/IconLabelList"/>
    <dgm:cxn modelId="{978C041B-2E65-4C9F-AE1D-22F308D342D2}" type="presOf" srcId="{4AAA2B84-965D-47BF-B2B1-B1352A20B010}" destId="{22FF598E-AFDF-4C0E-A64D-2873C37365D0}" srcOrd="0" destOrd="0" presId="urn:microsoft.com/office/officeart/2018/2/layout/IconLabelList"/>
    <dgm:cxn modelId="{31164722-AAAC-4D45-BD9D-BE5C5CC155F0}" srcId="{C8B6AFE7-6183-46A6-AF2D-E36FFE4A7244}" destId="{4AAA2B84-965D-47BF-B2B1-B1352A20B010}" srcOrd="1" destOrd="0" parTransId="{7A1F2DA7-AF03-443C-B533-280AE40F4C8A}" sibTransId="{8BD00F9C-1E80-4E16-80A9-1A0DA6C9E01B}"/>
    <dgm:cxn modelId="{4069DA80-595A-4F3E-ADF0-F7211F9B50F5}" srcId="{C8B6AFE7-6183-46A6-AF2D-E36FFE4A7244}" destId="{CD526855-9883-4359-A23D-4E6FED1BF657}" srcOrd="2" destOrd="0" parTransId="{36C02A0D-3FF0-4C33-8A3A-04D033E95F75}" sibTransId="{B018D324-D0D8-43E9-B0E3-E4D1DB688ED2}"/>
    <dgm:cxn modelId="{6867CB85-C206-4D71-8EC8-AEBDB151B010}" srcId="{C8B6AFE7-6183-46A6-AF2D-E36FFE4A7244}" destId="{7A69EAD1-BD59-40E7-8226-9DE998C87874}" srcOrd="0" destOrd="0" parTransId="{127F049D-87CD-436E-9E9F-374707507DE6}" sibTransId="{BCECF251-D176-48B9-92CF-EC2849727B7F}"/>
    <dgm:cxn modelId="{5CEC63A4-BD98-49B7-A7EE-6D8FDC59CAEC}" srcId="{C8B6AFE7-6183-46A6-AF2D-E36FFE4A7244}" destId="{B060282D-52FC-467F-82F5-2C295967B620}" srcOrd="3" destOrd="0" parTransId="{EC69B032-8C78-4033-8668-F3167F41AA51}" sibTransId="{EF8EC4F1-5B79-4925-B4AB-DA6FD80A6D7F}"/>
    <dgm:cxn modelId="{689CBFB8-A513-4417-850E-44AE6B51208F}" type="presOf" srcId="{7A69EAD1-BD59-40E7-8226-9DE998C87874}" destId="{C9C0919A-3614-439A-9D31-DD93B99B7F85}" srcOrd="0" destOrd="0" presId="urn:microsoft.com/office/officeart/2018/2/layout/IconLabelList"/>
    <dgm:cxn modelId="{F9ACEFC2-2A0F-4B91-B995-4D43013C11F9}" type="presOf" srcId="{C8B6AFE7-6183-46A6-AF2D-E36FFE4A7244}" destId="{6D6E7C02-0A96-493D-94CD-66414B3CDFBF}" srcOrd="0" destOrd="0" presId="urn:microsoft.com/office/officeart/2018/2/layout/IconLabelList"/>
    <dgm:cxn modelId="{EF5760C5-DDE9-4204-8858-62E52C555C34}" type="presOf" srcId="{B060282D-52FC-467F-82F5-2C295967B620}" destId="{DD1D5CF5-8D01-4A79-A3C4-3B7C8B919ECB}" srcOrd="0" destOrd="0" presId="urn:microsoft.com/office/officeart/2018/2/layout/IconLabelList"/>
    <dgm:cxn modelId="{2A0042C4-CC2B-413E-8EB0-B59B968E7356}" type="presParOf" srcId="{6D6E7C02-0A96-493D-94CD-66414B3CDFBF}" destId="{A8A31C14-45F9-4B94-B56B-822B78F91A61}" srcOrd="0" destOrd="0" presId="urn:microsoft.com/office/officeart/2018/2/layout/IconLabelList"/>
    <dgm:cxn modelId="{5C7AAA95-4454-44D2-BD53-54225CCD42C7}" type="presParOf" srcId="{A8A31C14-45F9-4B94-B56B-822B78F91A61}" destId="{F6CDC515-EA20-4419-B3C3-AE87B69E49A8}" srcOrd="0" destOrd="0" presId="urn:microsoft.com/office/officeart/2018/2/layout/IconLabelList"/>
    <dgm:cxn modelId="{FFF804D9-21B5-46C1-A11B-486D96B6EC70}" type="presParOf" srcId="{A8A31C14-45F9-4B94-B56B-822B78F91A61}" destId="{1594827B-1AD3-4E12-9DF2-0BBD95DBFF9E}" srcOrd="1" destOrd="0" presId="urn:microsoft.com/office/officeart/2018/2/layout/IconLabelList"/>
    <dgm:cxn modelId="{E9596FE8-1F67-411C-B81C-A0FAE7FAC95C}" type="presParOf" srcId="{A8A31C14-45F9-4B94-B56B-822B78F91A61}" destId="{C9C0919A-3614-439A-9D31-DD93B99B7F85}" srcOrd="2" destOrd="0" presId="urn:microsoft.com/office/officeart/2018/2/layout/IconLabelList"/>
    <dgm:cxn modelId="{5DE6958A-096F-4074-9B13-CEF1A0CF196F}" type="presParOf" srcId="{6D6E7C02-0A96-493D-94CD-66414B3CDFBF}" destId="{818A0114-102B-4D96-821C-EBC8E0B2DE66}" srcOrd="1" destOrd="0" presId="urn:microsoft.com/office/officeart/2018/2/layout/IconLabelList"/>
    <dgm:cxn modelId="{B813E378-B6DC-49D8-9EAA-22EDC60B4790}" type="presParOf" srcId="{6D6E7C02-0A96-493D-94CD-66414B3CDFBF}" destId="{E17CD895-CB77-4245-A67E-A94109D08EFC}" srcOrd="2" destOrd="0" presId="urn:microsoft.com/office/officeart/2018/2/layout/IconLabelList"/>
    <dgm:cxn modelId="{8F5D48F6-670F-445E-9DB2-E52EFFD95AC0}" type="presParOf" srcId="{E17CD895-CB77-4245-A67E-A94109D08EFC}" destId="{DED73E69-AD04-42E9-AB50-E7B6C3E7F448}" srcOrd="0" destOrd="0" presId="urn:microsoft.com/office/officeart/2018/2/layout/IconLabelList"/>
    <dgm:cxn modelId="{35589898-ED0E-4D08-B6D1-2BE5AFBDACD4}" type="presParOf" srcId="{E17CD895-CB77-4245-A67E-A94109D08EFC}" destId="{F8B7F7EF-FFED-4563-896C-E10186814AC2}" srcOrd="1" destOrd="0" presId="urn:microsoft.com/office/officeart/2018/2/layout/IconLabelList"/>
    <dgm:cxn modelId="{F11DDC36-15A7-419F-88E6-85B355CA4DCC}" type="presParOf" srcId="{E17CD895-CB77-4245-A67E-A94109D08EFC}" destId="{22FF598E-AFDF-4C0E-A64D-2873C37365D0}" srcOrd="2" destOrd="0" presId="urn:microsoft.com/office/officeart/2018/2/layout/IconLabelList"/>
    <dgm:cxn modelId="{4D981848-5255-4D55-A15A-169352ED04D8}" type="presParOf" srcId="{6D6E7C02-0A96-493D-94CD-66414B3CDFBF}" destId="{F355B97E-FD42-48BB-ADCE-E20D49FA3403}" srcOrd="3" destOrd="0" presId="urn:microsoft.com/office/officeart/2018/2/layout/IconLabelList"/>
    <dgm:cxn modelId="{6739ADDD-0CCB-41F5-9A3C-07E8833CA954}" type="presParOf" srcId="{6D6E7C02-0A96-493D-94CD-66414B3CDFBF}" destId="{341DF7D2-5763-46B4-ABAD-E64D83479983}" srcOrd="4" destOrd="0" presId="urn:microsoft.com/office/officeart/2018/2/layout/IconLabelList"/>
    <dgm:cxn modelId="{CDD0DA09-7E26-4D74-BD23-9670EA01CFAB}" type="presParOf" srcId="{341DF7D2-5763-46B4-ABAD-E64D83479983}" destId="{C100FFE6-D030-4A29-BF47-C644BE20DDAD}" srcOrd="0" destOrd="0" presId="urn:microsoft.com/office/officeart/2018/2/layout/IconLabelList"/>
    <dgm:cxn modelId="{0053999C-153C-476A-8D69-950D59C6385A}" type="presParOf" srcId="{341DF7D2-5763-46B4-ABAD-E64D83479983}" destId="{03774206-2DC0-4569-B9ED-28E953EDCF60}" srcOrd="1" destOrd="0" presId="urn:microsoft.com/office/officeart/2018/2/layout/IconLabelList"/>
    <dgm:cxn modelId="{C7880137-54DF-4462-9FC3-6625FD309BAD}" type="presParOf" srcId="{341DF7D2-5763-46B4-ABAD-E64D83479983}" destId="{99E848DD-E655-4B5C-8AA7-84A8F9DF5B2F}" srcOrd="2" destOrd="0" presId="urn:microsoft.com/office/officeart/2018/2/layout/IconLabelList"/>
    <dgm:cxn modelId="{B82A36FD-5443-4C63-884C-F39FAC61643F}" type="presParOf" srcId="{6D6E7C02-0A96-493D-94CD-66414B3CDFBF}" destId="{977059E3-E36E-4FD6-8340-16E80BADF14A}" srcOrd="5" destOrd="0" presId="urn:microsoft.com/office/officeart/2018/2/layout/IconLabelList"/>
    <dgm:cxn modelId="{F4986A8A-CABC-47EC-905C-416F06BE5C30}" type="presParOf" srcId="{6D6E7C02-0A96-493D-94CD-66414B3CDFBF}" destId="{3A728B1F-4980-4271-98CA-B2DA0C64C1E6}" srcOrd="6" destOrd="0" presId="urn:microsoft.com/office/officeart/2018/2/layout/IconLabelList"/>
    <dgm:cxn modelId="{AE1B5313-02A5-40AC-B700-E43EF880744D}" type="presParOf" srcId="{3A728B1F-4980-4271-98CA-B2DA0C64C1E6}" destId="{EAE0CD95-A3EC-4AB5-9047-81EA04BBD4B6}" srcOrd="0" destOrd="0" presId="urn:microsoft.com/office/officeart/2018/2/layout/IconLabelList"/>
    <dgm:cxn modelId="{8B5429E8-A2DC-4E9C-AEBF-BD1998CEC4C3}" type="presParOf" srcId="{3A728B1F-4980-4271-98CA-B2DA0C64C1E6}" destId="{36C2ACF6-4AD0-4997-BE69-015A8BFEF6C1}" srcOrd="1" destOrd="0" presId="urn:microsoft.com/office/officeart/2018/2/layout/IconLabelList"/>
    <dgm:cxn modelId="{86F40ED8-1701-47E2-91C0-93F5E906C554}" type="presParOf" srcId="{3A728B1F-4980-4271-98CA-B2DA0C64C1E6}" destId="{DD1D5CF5-8D01-4A79-A3C4-3B7C8B919EC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AFB8AA-3415-4399-BC36-C1BA701DBF9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68463E-E1CB-4FDB-9844-2C6EEB2D778C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Establish Regional year-round connectivity between I-80 and US 50 Corridor within 15 years</a:t>
          </a:r>
        </a:p>
      </dgm:t>
    </dgm:pt>
    <dgm:pt modelId="{69C47507-06D3-4C3F-BD1A-47D44138DA03}" type="parTrans" cxnId="{8B1E60FA-071D-4E31-B02A-9DCF00785BBB}">
      <dgm:prSet/>
      <dgm:spPr/>
      <dgm:t>
        <a:bodyPr/>
        <a:lstStyle/>
        <a:p>
          <a:endParaRPr lang="en-US"/>
        </a:p>
      </dgm:t>
    </dgm:pt>
    <dgm:pt modelId="{7B6CFA84-A452-4B0A-81E0-F9F0D332DFAD}" type="sibTrans" cxnId="{8B1E60FA-071D-4E31-B02A-9DCF00785BBB}">
      <dgm:prSet/>
      <dgm:spPr/>
      <dgm:t>
        <a:bodyPr/>
        <a:lstStyle/>
        <a:p>
          <a:endParaRPr lang="en-US"/>
        </a:p>
      </dgm:t>
    </dgm:pt>
    <dgm:pt modelId="{6A35938E-BB55-4343-B0DC-B6C20A45432C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Construct mobility hubs and related infrastructure specific to regional connectivity</a:t>
          </a:r>
        </a:p>
      </dgm:t>
    </dgm:pt>
    <dgm:pt modelId="{8CD097FF-D005-4661-A1B4-DAA7D0364160}" type="parTrans" cxnId="{152FE459-48BB-49AA-858D-A28CD6A1DEFB}">
      <dgm:prSet/>
      <dgm:spPr/>
      <dgm:t>
        <a:bodyPr/>
        <a:lstStyle/>
        <a:p>
          <a:endParaRPr lang="en-US"/>
        </a:p>
      </dgm:t>
    </dgm:pt>
    <dgm:pt modelId="{575A51AB-F329-4FA6-8513-99FB9898FF70}" type="sibTrans" cxnId="{152FE459-48BB-49AA-858D-A28CD6A1DEFB}">
      <dgm:prSet/>
      <dgm:spPr/>
      <dgm:t>
        <a:bodyPr/>
        <a:lstStyle/>
        <a:p>
          <a:endParaRPr lang="en-US"/>
        </a:p>
      </dgm:t>
    </dgm:pt>
    <dgm:pt modelId="{EF612666-E8C7-4239-B3B9-71ACE61DA1AA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Strive for 30-minute headway on fixed route service as a baseline.  Analyze and plan projects in which  15-minute headways might be realized</a:t>
          </a:r>
        </a:p>
      </dgm:t>
    </dgm:pt>
    <dgm:pt modelId="{53D9A8A0-92E2-4E79-A941-3B342AC67BCC}" type="parTrans" cxnId="{E9BE2385-9631-437A-B691-B12CD4411434}">
      <dgm:prSet/>
      <dgm:spPr/>
      <dgm:t>
        <a:bodyPr/>
        <a:lstStyle/>
        <a:p>
          <a:endParaRPr lang="en-US"/>
        </a:p>
      </dgm:t>
    </dgm:pt>
    <dgm:pt modelId="{742E00A7-4303-4B42-8B06-86A584C04B91}" type="sibTrans" cxnId="{E9BE2385-9631-437A-B691-B12CD4411434}">
      <dgm:prSet/>
      <dgm:spPr/>
      <dgm:t>
        <a:bodyPr/>
        <a:lstStyle/>
        <a:p>
          <a:endParaRPr lang="en-US"/>
        </a:p>
      </dgm:t>
    </dgm:pt>
    <dgm:pt modelId="{D4DA1D4D-E970-45E9-BAE8-DAD0F449648B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Develop paid parking and park/ride sites specific to mobility hubs and recreation access to support transit O&amp;M</a:t>
          </a:r>
        </a:p>
      </dgm:t>
    </dgm:pt>
    <dgm:pt modelId="{5C0430E7-B3CE-4E9C-B857-B36F848A8B95}" type="parTrans" cxnId="{81AD0B98-ED2C-4C50-9A5A-525E02643DED}">
      <dgm:prSet/>
      <dgm:spPr/>
      <dgm:t>
        <a:bodyPr/>
        <a:lstStyle/>
        <a:p>
          <a:endParaRPr lang="en-US"/>
        </a:p>
      </dgm:t>
    </dgm:pt>
    <dgm:pt modelId="{B442427C-694F-41C4-88A5-60C4D697FA90}" type="sibTrans" cxnId="{81AD0B98-ED2C-4C50-9A5A-525E02643DED}">
      <dgm:prSet/>
      <dgm:spPr/>
      <dgm:t>
        <a:bodyPr/>
        <a:lstStyle/>
        <a:p>
          <a:endParaRPr lang="en-US"/>
        </a:p>
      </dgm:t>
    </dgm:pt>
    <dgm:pt modelId="{9E9A0DB7-9B83-427F-938D-E3B1BCF08FAB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Develop and implement Mobility as a Service (MaaS) technology to  provide unified multi-modal trip planning</a:t>
          </a:r>
        </a:p>
      </dgm:t>
    </dgm:pt>
    <dgm:pt modelId="{25461808-0D15-42A6-880E-91095E18E654}" type="parTrans" cxnId="{D4EBF93C-9DA8-4672-8059-304ADABF4DDB}">
      <dgm:prSet/>
      <dgm:spPr/>
      <dgm:t>
        <a:bodyPr/>
        <a:lstStyle/>
        <a:p>
          <a:endParaRPr lang="en-US"/>
        </a:p>
      </dgm:t>
    </dgm:pt>
    <dgm:pt modelId="{85DE3EC3-B9EC-4037-ADD2-A01EEF88E360}" type="sibTrans" cxnId="{D4EBF93C-9DA8-4672-8059-304ADABF4DDB}">
      <dgm:prSet/>
      <dgm:spPr/>
      <dgm:t>
        <a:bodyPr/>
        <a:lstStyle/>
        <a:p>
          <a:endParaRPr lang="en-US"/>
        </a:p>
      </dgm:t>
    </dgm:pt>
    <dgm:pt modelId="{8E42F966-F3E8-4E18-8977-B37068DD4F73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Plan introduction of passenger ferry as North/South urban zone connection method</a:t>
          </a:r>
        </a:p>
      </dgm:t>
    </dgm:pt>
    <dgm:pt modelId="{49D3809B-611C-4118-934B-81535FDE0FF2}" type="sibTrans" cxnId="{972A2395-563C-4109-97E3-E4D2A4C48B05}">
      <dgm:prSet/>
      <dgm:spPr/>
      <dgm:t>
        <a:bodyPr/>
        <a:lstStyle/>
        <a:p>
          <a:endParaRPr lang="en-US"/>
        </a:p>
      </dgm:t>
    </dgm:pt>
    <dgm:pt modelId="{0283F8F5-966A-47B0-AE30-B8DDD63256E1}" type="parTrans" cxnId="{972A2395-563C-4109-97E3-E4D2A4C48B05}">
      <dgm:prSet/>
      <dgm:spPr/>
      <dgm:t>
        <a:bodyPr/>
        <a:lstStyle/>
        <a:p>
          <a:endParaRPr lang="en-US"/>
        </a:p>
      </dgm:t>
    </dgm:pt>
    <dgm:pt modelId="{09109C45-0F56-4B07-809B-28D347ACB67E}" type="pres">
      <dgm:prSet presAssocID="{32AFB8AA-3415-4399-BC36-C1BA701DBF95}" presName="diagram" presStyleCnt="0">
        <dgm:presLayoutVars>
          <dgm:dir/>
          <dgm:resizeHandles val="exact"/>
        </dgm:presLayoutVars>
      </dgm:prSet>
      <dgm:spPr/>
    </dgm:pt>
    <dgm:pt modelId="{427510A8-B4A7-4EA4-B7B7-304F1C5C4F8D}" type="pres">
      <dgm:prSet presAssocID="{F968463E-E1CB-4FDB-9844-2C6EEB2D778C}" presName="arrow" presStyleLbl="node1" presStyleIdx="0" presStyleCnt="6">
        <dgm:presLayoutVars>
          <dgm:bulletEnabled val="1"/>
        </dgm:presLayoutVars>
      </dgm:prSet>
      <dgm:spPr/>
    </dgm:pt>
    <dgm:pt modelId="{02169F67-A5EC-414A-A8D6-A4008A2D326A}" type="pres">
      <dgm:prSet presAssocID="{8E42F966-F3E8-4E18-8977-B37068DD4F73}" presName="arrow" presStyleLbl="node1" presStyleIdx="1" presStyleCnt="6">
        <dgm:presLayoutVars>
          <dgm:bulletEnabled val="1"/>
        </dgm:presLayoutVars>
      </dgm:prSet>
      <dgm:spPr/>
    </dgm:pt>
    <dgm:pt modelId="{9CC7CD46-C11B-4494-8445-A0E28FCCD249}" type="pres">
      <dgm:prSet presAssocID="{6A35938E-BB55-4343-B0DC-B6C20A45432C}" presName="arrow" presStyleLbl="node1" presStyleIdx="2" presStyleCnt="6">
        <dgm:presLayoutVars>
          <dgm:bulletEnabled val="1"/>
        </dgm:presLayoutVars>
      </dgm:prSet>
      <dgm:spPr/>
    </dgm:pt>
    <dgm:pt modelId="{FFF49196-3DB3-4FDF-8E90-46926BCD1C9F}" type="pres">
      <dgm:prSet presAssocID="{EF612666-E8C7-4239-B3B9-71ACE61DA1AA}" presName="arrow" presStyleLbl="node1" presStyleIdx="3" presStyleCnt="6">
        <dgm:presLayoutVars>
          <dgm:bulletEnabled val="1"/>
        </dgm:presLayoutVars>
      </dgm:prSet>
      <dgm:spPr/>
    </dgm:pt>
    <dgm:pt modelId="{C803EB98-992F-4936-93BA-67FA3FAF087E}" type="pres">
      <dgm:prSet presAssocID="{D4DA1D4D-E970-45E9-BAE8-DAD0F449648B}" presName="arrow" presStyleLbl="node1" presStyleIdx="4" presStyleCnt="6">
        <dgm:presLayoutVars>
          <dgm:bulletEnabled val="1"/>
        </dgm:presLayoutVars>
      </dgm:prSet>
      <dgm:spPr/>
    </dgm:pt>
    <dgm:pt modelId="{A7F39298-24CB-4681-82A0-8BAECCD68FF7}" type="pres">
      <dgm:prSet presAssocID="{9E9A0DB7-9B83-427F-938D-E3B1BCF08FAB}" presName="arrow" presStyleLbl="node1" presStyleIdx="5" presStyleCnt="6">
        <dgm:presLayoutVars>
          <dgm:bulletEnabled val="1"/>
        </dgm:presLayoutVars>
      </dgm:prSet>
      <dgm:spPr/>
    </dgm:pt>
  </dgm:ptLst>
  <dgm:cxnLst>
    <dgm:cxn modelId="{08346B10-E450-43E7-B9A2-F8394C99E44A}" type="presOf" srcId="{8E42F966-F3E8-4E18-8977-B37068DD4F73}" destId="{02169F67-A5EC-414A-A8D6-A4008A2D326A}" srcOrd="0" destOrd="0" presId="urn:microsoft.com/office/officeart/2005/8/layout/arrow5"/>
    <dgm:cxn modelId="{54F1FB10-699F-4FC7-8704-0325A07F12FF}" type="presOf" srcId="{D4DA1D4D-E970-45E9-BAE8-DAD0F449648B}" destId="{C803EB98-992F-4936-93BA-67FA3FAF087E}" srcOrd="0" destOrd="0" presId="urn:microsoft.com/office/officeart/2005/8/layout/arrow5"/>
    <dgm:cxn modelId="{D4EBF93C-9DA8-4672-8059-304ADABF4DDB}" srcId="{32AFB8AA-3415-4399-BC36-C1BA701DBF95}" destId="{9E9A0DB7-9B83-427F-938D-E3B1BCF08FAB}" srcOrd="5" destOrd="0" parTransId="{25461808-0D15-42A6-880E-91095E18E654}" sibTransId="{85DE3EC3-B9EC-4037-ADD2-A01EEF88E360}"/>
    <dgm:cxn modelId="{152FE459-48BB-49AA-858D-A28CD6A1DEFB}" srcId="{32AFB8AA-3415-4399-BC36-C1BA701DBF95}" destId="{6A35938E-BB55-4343-B0DC-B6C20A45432C}" srcOrd="2" destOrd="0" parTransId="{8CD097FF-D005-4661-A1B4-DAA7D0364160}" sibTransId="{575A51AB-F329-4FA6-8513-99FB9898FF70}"/>
    <dgm:cxn modelId="{E9BE2385-9631-437A-B691-B12CD4411434}" srcId="{32AFB8AA-3415-4399-BC36-C1BA701DBF95}" destId="{EF612666-E8C7-4239-B3B9-71ACE61DA1AA}" srcOrd="3" destOrd="0" parTransId="{53D9A8A0-92E2-4E79-A941-3B342AC67BCC}" sibTransId="{742E00A7-4303-4B42-8B06-86A584C04B91}"/>
    <dgm:cxn modelId="{8DE8208D-8B77-4C01-885F-3B8028AE5C50}" type="presOf" srcId="{F968463E-E1CB-4FDB-9844-2C6EEB2D778C}" destId="{427510A8-B4A7-4EA4-B7B7-304F1C5C4F8D}" srcOrd="0" destOrd="0" presId="urn:microsoft.com/office/officeart/2005/8/layout/arrow5"/>
    <dgm:cxn modelId="{972A2395-563C-4109-97E3-E4D2A4C48B05}" srcId="{32AFB8AA-3415-4399-BC36-C1BA701DBF95}" destId="{8E42F966-F3E8-4E18-8977-B37068DD4F73}" srcOrd="1" destOrd="0" parTransId="{0283F8F5-966A-47B0-AE30-B8DDD63256E1}" sibTransId="{49D3809B-611C-4118-934B-81535FDE0FF2}"/>
    <dgm:cxn modelId="{81AD0B98-ED2C-4C50-9A5A-525E02643DED}" srcId="{32AFB8AA-3415-4399-BC36-C1BA701DBF95}" destId="{D4DA1D4D-E970-45E9-BAE8-DAD0F449648B}" srcOrd="4" destOrd="0" parTransId="{5C0430E7-B3CE-4E9C-B857-B36F848A8B95}" sibTransId="{B442427C-694F-41C4-88A5-60C4D697FA90}"/>
    <dgm:cxn modelId="{FAC1CED2-9627-4B67-8F80-118B05BC0AC3}" type="presOf" srcId="{32AFB8AA-3415-4399-BC36-C1BA701DBF95}" destId="{09109C45-0F56-4B07-809B-28D347ACB67E}" srcOrd="0" destOrd="0" presId="urn:microsoft.com/office/officeart/2005/8/layout/arrow5"/>
    <dgm:cxn modelId="{68E6C4DF-7BDB-4CF8-B97E-AA9D8BA1D314}" type="presOf" srcId="{9E9A0DB7-9B83-427F-938D-E3B1BCF08FAB}" destId="{A7F39298-24CB-4681-82A0-8BAECCD68FF7}" srcOrd="0" destOrd="0" presId="urn:microsoft.com/office/officeart/2005/8/layout/arrow5"/>
    <dgm:cxn modelId="{B5CADEE7-C077-4BD7-9D0A-C7B9C0964DA1}" type="presOf" srcId="{6A35938E-BB55-4343-B0DC-B6C20A45432C}" destId="{9CC7CD46-C11B-4494-8445-A0E28FCCD249}" srcOrd="0" destOrd="0" presId="urn:microsoft.com/office/officeart/2005/8/layout/arrow5"/>
    <dgm:cxn modelId="{7DF4B6F8-9C8E-498C-A683-B7C46BBE1C28}" type="presOf" srcId="{EF612666-E8C7-4239-B3B9-71ACE61DA1AA}" destId="{FFF49196-3DB3-4FDF-8E90-46926BCD1C9F}" srcOrd="0" destOrd="0" presId="urn:microsoft.com/office/officeart/2005/8/layout/arrow5"/>
    <dgm:cxn modelId="{8B1E60FA-071D-4E31-B02A-9DCF00785BBB}" srcId="{32AFB8AA-3415-4399-BC36-C1BA701DBF95}" destId="{F968463E-E1CB-4FDB-9844-2C6EEB2D778C}" srcOrd="0" destOrd="0" parTransId="{69C47507-06D3-4C3F-BD1A-47D44138DA03}" sibTransId="{7B6CFA84-A452-4B0A-81E0-F9F0D332DFAD}"/>
    <dgm:cxn modelId="{126A447B-5F01-468C-AB88-0EB959810024}" type="presParOf" srcId="{09109C45-0F56-4B07-809B-28D347ACB67E}" destId="{427510A8-B4A7-4EA4-B7B7-304F1C5C4F8D}" srcOrd="0" destOrd="0" presId="urn:microsoft.com/office/officeart/2005/8/layout/arrow5"/>
    <dgm:cxn modelId="{E022FA4C-48DA-4B3F-A7F6-6725DF22CF79}" type="presParOf" srcId="{09109C45-0F56-4B07-809B-28D347ACB67E}" destId="{02169F67-A5EC-414A-A8D6-A4008A2D326A}" srcOrd="1" destOrd="0" presId="urn:microsoft.com/office/officeart/2005/8/layout/arrow5"/>
    <dgm:cxn modelId="{DBB48502-45C4-4CC3-B8B6-538C3A0A63D9}" type="presParOf" srcId="{09109C45-0F56-4B07-809B-28D347ACB67E}" destId="{9CC7CD46-C11B-4494-8445-A0E28FCCD249}" srcOrd="2" destOrd="0" presId="urn:microsoft.com/office/officeart/2005/8/layout/arrow5"/>
    <dgm:cxn modelId="{E426BE9F-49E7-4524-B487-EC9B97837F6E}" type="presParOf" srcId="{09109C45-0F56-4B07-809B-28D347ACB67E}" destId="{FFF49196-3DB3-4FDF-8E90-46926BCD1C9F}" srcOrd="3" destOrd="0" presId="urn:microsoft.com/office/officeart/2005/8/layout/arrow5"/>
    <dgm:cxn modelId="{CD598EE3-128B-4AE8-AF2A-26A29F1CFA2A}" type="presParOf" srcId="{09109C45-0F56-4B07-809B-28D347ACB67E}" destId="{C803EB98-992F-4936-93BA-67FA3FAF087E}" srcOrd="4" destOrd="0" presId="urn:microsoft.com/office/officeart/2005/8/layout/arrow5"/>
    <dgm:cxn modelId="{27F99253-CF6D-4F88-810F-AC1E926D7EBD}" type="presParOf" srcId="{09109C45-0F56-4B07-809B-28D347ACB67E}" destId="{A7F39298-24CB-4681-82A0-8BAECCD68FF7}" srcOrd="5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38EB70-B06C-43B0-B329-30110283F5D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58DDF3-AD30-41D8-B9A8-FF966BD102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All of the projects proposed within the Linking Tahoe Connectivity Initiative are a sub-set of projects identified in the current Regional Transportation Plan (RTP) and included within the approved Linking Tahoe Corridor Management Plan and the Linking Tahoe Transit Plan</a:t>
          </a:r>
        </a:p>
      </dgm:t>
    </dgm:pt>
    <dgm:pt modelId="{47E8EB37-63CE-4D2B-B1C2-A1F38FD42829}" type="parTrans" cxnId="{A9309911-F525-4A78-9F44-5927E9FE4A42}">
      <dgm:prSet/>
      <dgm:spPr/>
      <dgm:t>
        <a:bodyPr/>
        <a:lstStyle/>
        <a:p>
          <a:endParaRPr lang="en-US"/>
        </a:p>
      </dgm:t>
    </dgm:pt>
    <dgm:pt modelId="{6B6CA613-C6D5-47C7-A66D-659FF804DDCF}" type="sibTrans" cxnId="{A9309911-F525-4A78-9F44-5927E9FE4A42}">
      <dgm:prSet/>
      <dgm:spPr/>
      <dgm:t>
        <a:bodyPr/>
        <a:lstStyle/>
        <a:p>
          <a:endParaRPr lang="en-US"/>
        </a:p>
      </dgm:t>
    </dgm:pt>
    <dgm:pt modelId="{0C095D6F-70D4-4F96-ADDC-CE282712A8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The projects have been vetted through the Bi-State Consultation on Transportation and the Tahoe Transportation Implementation Committee to be determined priority regional transit projects.</a:t>
          </a:r>
        </a:p>
      </dgm:t>
    </dgm:pt>
    <dgm:pt modelId="{8B451541-5C46-4A8D-A625-AA4A02198E64}" type="parTrans" cxnId="{0BA458DD-13BF-4E25-A2BA-D959A0734769}">
      <dgm:prSet/>
      <dgm:spPr/>
      <dgm:t>
        <a:bodyPr/>
        <a:lstStyle/>
        <a:p>
          <a:endParaRPr lang="en-US"/>
        </a:p>
      </dgm:t>
    </dgm:pt>
    <dgm:pt modelId="{B05D7069-257F-48E9-B52C-160F89BB5AE4}" type="sibTrans" cxnId="{0BA458DD-13BF-4E25-A2BA-D959A0734769}">
      <dgm:prSet/>
      <dgm:spPr/>
      <dgm:t>
        <a:bodyPr/>
        <a:lstStyle/>
        <a:p>
          <a:endParaRPr lang="en-US"/>
        </a:p>
      </dgm:t>
    </dgm:pt>
    <dgm:pt modelId="{7914B466-0597-4DE8-968A-F5735B3A7BD2}" type="pres">
      <dgm:prSet presAssocID="{7B38EB70-B06C-43B0-B329-30110283F5D1}" presName="root" presStyleCnt="0">
        <dgm:presLayoutVars>
          <dgm:dir/>
          <dgm:resizeHandles val="exact"/>
        </dgm:presLayoutVars>
      </dgm:prSet>
      <dgm:spPr/>
    </dgm:pt>
    <dgm:pt modelId="{B363D9E9-B876-4FBB-A868-4F5105068856}" type="pres">
      <dgm:prSet presAssocID="{4958DDF3-AD30-41D8-B9A8-FF966BD102FF}" presName="compNode" presStyleCnt="0"/>
      <dgm:spPr/>
    </dgm:pt>
    <dgm:pt modelId="{EBE5150C-205F-4EEE-95CF-B8ABC7B28B90}" type="pres">
      <dgm:prSet presAssocID="{4958DDF3-AD30-41D8-B9A8-FF966BD102F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6CC4541C-5B17-4CDD-9D7E-A5A540137E8F}" type="pres">
      <dgm:prSet presAssocID="{4958DDF3-AD30-41D8-B9A8-FF966BD102FF}" presName="spaceRect" presStyleCnt="0"/>
      <dgm:spPr/>
    </dgm:pt>
    <dgm:pt modelId="{AFAF27FC-E05D-4E98-8519-9591543D2653}" type="pres">
      <dgm:prSet presAssocID="{4958DDF3-AD30-41D8-B9A8-FF966BD102FF}" presName="textRect" presStyleLbl="revTx" presStyleIdx="0" presStyleCnt="2">
        <dgm:presLayoutVars>
          <dgm:chMax val="1"/>
          <dgm:chPref val="1"/>
        </dgm:presLayoutVars>
      </dgm:prSet>
      <dgm:spPr/>
    </dgm:pt>
    <dgm:pt modelId="{C10582E9-42D8-44F5-AA8E-480B354227F6}" type="pres">
      <dgm:prSet presAssocID="{6B6CA613-C6D5-47C7-A66D-659FF804DDCF}" presName="sibTrans" presStyleCnt="0"/>
      <dgm:spPr/>
    </dgm:pt>
    <dgm:pt modelId="{9AD36CE8-A67F-4F06-B25B-0CCFBB481ECC}" type="pres">
      <dgm:prSet presAssocID="{0C095D6F-70D4-4F96-ADDC-CE282712A80A}" presName="compNode" presStyleCnt="0"/>
      <dgm:spPr/>
    </dgm:pt>
    <dgm:pt modelId="{3FAD4A22-4F75-47DB-B48C-C9D3CB45E53F}" type="pres">
      <dgm:prSet presAssocID="{0C095D6F-70D4-4F96-ADDC-CE282712A80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DF97117-4687-4804-967B-4EEFEA262AE2}" type="pres">
      <dgm:prSet presAssocID="{0C095D6F-70D4-4F96-ADDC-CE282712A80A}" presName="spaceRect" presStyleCnt="0"/>
      <dgm:spPr/>
    </dgm:pt>
    <dgm:pt modelId="{2A40F764-0CE3-4957-8B2C-4D373D2CAF19}" type="pres">
      <dgm:prSet presAssocID="{0C095D6F-70D4-4F96-ADDC-CE282712A80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9309911-F525-4A78-9F44-5927E9FE4A42}" srcId="{7B38EB70-B06C-43B0-B329-30110283F5D1}" destId="{4958DDF3-AD30-41D8-B9A8-FF966BD102FF}" srcOrd="0" destOrd="0" parTransId="{47E8EB37-63CE-4D2B-B1C2-A1F38FD42829}" sibTransId="{6B6CA613-C6D5-47C7-A66D-659FF804DDCF}"/>
    <dgm:cxn modelId="{CD4DAA5A-28E3-45AE-B948-A113631785EC}" type="presOf" srcId="{0C095D6F-70D4-4F96-ADDC-CE282712A80A}" destId="{2A40F764-0CE3-4957-8B2C-4D373D2CAF19}" srcOrd="0" destOrd="0" presId="urn:microsoft.com/office/officeart/2018/2/layout/IconLabelList"/>
    <dgm:cxn modelId="{968CFC88-D04D-4A1F-A477-BF56F9EF82E5}" type="presOf" srcId="{7B38EB70-B06C-43B0-B329-30110283F5D1}" destId="{7914B466-0597-4DE8-968A-F5735B3A7BD2}" srcOrd="0" destOrd="0" presId="urn:microsoft.com/office/officeart/2018/2/layout/IconLabelList"/>
    <dgm:cxn modelId="{16D874C4-3586-442E-9F26-0C5921606DEF}" type="presOf" srcId="{4958DDF3-AD30-41D8-B9A8-FF966BD102FF}" destId="{AFAF27FC-E05D-4E98-8519-9591543D2653}" srcOrd="0" destOrd="0" presId="urn:microsoft.com/office/officeart/2018/2/layout/IconLabelList"/>
    <dgm:cxn modelId="{0BA458DD-13BF-4E25-A2BA-D959A0734769}" srcId="{7B38EB70-B06C-43B0-B329-30110283F5D1}" destId="{0C095D6F-70D4-4F96-ADDC-CE282712A80A}" srcOrd="1" destOrd="0" parTransId="{8B451541-5C46-4A8D-A625-AA4A02198E64}" sibTransId="{B05D7069-257F-48E9-B52C-160F89BB5AE4}"/>
    <dgm:cxn modelId="{B35FA27C-3872-43ED-942A-113DDE5DE49D}" type="presParOf" srcId="{7914B466-0597-4DE8-968A-F5735B3A7BD2}" destId="{B363D9E9-B876-4FBB-A868-4F5105068856}" srcOrd="0" destOrd="0" presId="urn:microsoft.com/office/officeart/2018/2/layout/IconLabelList"/>
    <dgm:cxn modelId="{463571F6-4BD9-4583-B19E-4FC4BE70CFF9}" type="presParOf" srcId="{B363D9E9-B876-4FBB-A868-4F5105068856}" destId="{EBE5150C-205F-4EEE-95CF-B8ABC7B28B90}" srcOrd="0" destOrd="0" presId="urn:microsoft.com/office/officeart/2018/2/layout/IconLabelList"/>
    <dgm:cxn modelId="{9F30DB8A-18E7-4022-87DE-E2FB0EE313B9}" type="presParOf" srcId="{B363D9E9-B876-4FBB-A868-4F5105068856}" destId="{6CC4541C-5B17-4CDD-9D7E-A5A540137E8F}" srcOrd="1" destOrd="0" presId="urn:microsoft.com/office/officeart/2018/2/layout/IconLabelList"/>
    <dgm:cxn modelId="{42F1ED67-5FCB-4025-A706-AD34C1727670}" type="presParOf" srcId="{B363D9E9-B876-4FBB-A868-4F5105068856}" destId="{AFAF27FC-E05D-4E98-8519-9591543D2653}" srcOrd="2" destOrd="0" presId="urn:microsoft.com/office/officeart/2018/2/layout/IconLabelList"/>
    <dgm:cxn modelId="{8FAD664D-B0E4-4AE0-9E63-5DF8684789FD}" type="presParOf" srcId="{7914B466-0597-4DE8-968A-F5735B3A7BD2}" destId="{C10582E9-42D8-44F5-AA8E-480B354227F6}" srcOrd="1" destOrd="0" presId="urn:microsoft.com/office/officeart/2018/2/layout/IconLabelList"/>
    <dgm:cxn modelId="{7276F318-3EBB-4561-95AD-4B928A7E04BB}" type="presParOf" srcId="{7914B466-0597-4DE8-968A-F5735B3A7BD2}" destId="{9AD36CE8-A67F-4F06-B25B-0CCFBB481ECC}" srcOrd="2" destOrd="0" presId="urn:microsoft.com/office/officeart/2018/2/layout/IconLabelList"/>
    <dgm:cxn modelId="{A7D3F443-2631-46BB-AC27-2336411258C6}" type="presParOf" srcId="{9AD36CE8-A67F-4F06-B25B-0CCFBB481ECC}" destId="{3FAD4A22-4F75-47DB-B48C-C9D3CB45E53F}" srcOrd="0" destOrd="0" presId="urn:microsoft.com/office/officeart/2018/2/layout/IconLabelList"/>
    <dgm:cxn modelId="{70EC9500-A89E-4067-BD37-688432BE5893}" type="presParOf" srcId="{9AD36CE8-A67F-4F06-B25B-0CCFBB481ECC}" destId="{7DF97117-4687-4804-967B-4EEFEA262AE2}" srcOrd="1" destOrd="0" presId="urn:microsoft.com/office/officeart/2018/2/layout/IconLabelList"/>
    <dgm:cxn modelId="{43B88E7C-A5E9-4F9D-B013-F5A376B06AAC}" type="presParOf" srcId="{9AD36CE8-A67F-4F06-B25B-0CCFBB481ECC}" destId="{2A40F764-0CE3-4957-8B2C-4D373D2CAF1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D61079-628C-4852-9B18-9EEF55A4177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F01998-25D2-494C-A808-0DFB4528BCFB}">
      <dgm:prSet/>
      <dgm:spPr/>
      <dgm:t>
        <a:bodyPr/>
        <a:lstStyle/>
        <a:p>
          <a:r>
            <a:rPr lang="en-US" dirty="0"/>
            <a:t>Rationale of Implementation Benefit</a:t>
          </a:r>
        </a:p>
      </dgm:t>
    </dgm:pt>
    <dgm:pt modelId="{E888227F-7444-4C3C-B37A-AE8F33459544}" type="parTrans" cxnId="{B9EF62CB-46EF-4C64-86A3-13E0E90234DD}">
      <dgm:prSet/>
      <dgm:spPr/>
      <dgm:t>
        <a:bodyPr/>
        <a:lstStyle/>
        <a:p>
          <a:endParaRPr lang="en-US"/>
        </a:p>
      </dgm:t>
    </dgm:pt>
    <dgm:pt modelId="{98A9138D-680F-4134-80C7-8C034777A544}" type="sibTrans" cxnId="{B9EF62CB-46EF-4C64-86A3-13E0E90234DD}">
      <dgm:prSet/>
      <dgm:spPr/>
      <dgm:t>
        <a:bodyPr/>
        <a:lstStyle/>
        <a:p>
          <a:endParaRPr lang="en-US"/>
        </a:p>
      </dgm:t>
    </dgm:pt>
    <dgm:pt modelId="{1419C49E-633D-4672-9B8D-1805F99F9FB3}">
      <dgm:prSet/>
      <dgm:spPr/>
      <dgm:t>
        <a:bodyPr/>
        <a:lstStyle/>
        <a:p>
          <a:r>
            <a:rPr lang="en-US" dirty="0"/>
            <a:t>“Time is NOW”</a:t>
          </a:r>
        </a:p>
      </dgm:t>
    </dgm:pt>
    <dgm:pt modelId="{890F55B3-C934-40D8-AEB8-5F4498705547}" type="parTrans" cxnId="{A6706537-1711-445D-BA90-74FA948B1B79}">
      <dgm:prSet/>
      <dgm:spPr/>
      <dgm:t>
        <a:bodyPr/>
        <a:lstStyle/>
        <a:p>
          <a:endParaRPr lang="en-US"/>
        </a:p>
      </dgm:t>
    </dgm:pt>
    <dgm:pt modelId="{16D3471B-EB72-4D80-8522-9466D2B17BFA}" type="sibTrans" cxnId="{A6706537-1711-445D-BA90-74FA948B1B79}">
      <dgm:prSet/>
      <dgm:spPr/>
      <dgm:t>
        <a:bodyPr/>
        <a:lstStyle/>
        <a:p>
          <a:endParaRPr lang="en-US"/>
        </a:p>
      </dgm:t>
    </dgm:pt>
    <dgm:pt modelId="{9E1E106C-0123-47C4-B7BE-4D406E8743E5}">
      <dgm:prSet/>
      <dgm:spPr/>
      <dgm:t>
        <a:bodyPr/>
        <a:lstStyle/>
        <a:p>
          <a:r>
            <a:rPr lang="en-US" dirty="0"/>
            <a:t>Regional/Local project inclusion/integration</a:t>
          </a:r>
        </a:p>
      </dgm:t>
    </dgm:pt>
    <dgm:pt modelId="{4C163DCB-CF52-4152-95FA-FE471AB6A2D5}" type="parTrans" cxnId="{1F2693D4-3ABF-4B40-B890-22D59E851010}">
      <dgm:prSet/>
      <dgm:spPr/>
      <dgm:t>
        <a:bodyPr/>
        <a:lstStyle/>
        <a:p>
          <a:endParaRPr lang="en-US"/>
        </a:p>
      </dgm:t>
    </dgm:pt>
    <dgm:pt modelId="{B0AA3973-D3CB-4E57-8489-61725839F6F5}" type="sibTrans" cxnId="{1F2693D4-3ABF-4B40-B890-22D59E851010}">
      <dgm:prSet/>
      <dgm:spPr/>
      <dgm:t>
        <a:bodyPr/>
        <a:lstStyle/>
        <a:p>
          <a:endParaRPr lang="en-US"/>
        </a:p>
      </dgm:t>
    </dgm:pt>
    <dgm:pt modelId="{989A9D6E-2F20-4EFE-9BD1-A0436D967A70}">
      <dgm:prSet/>
      <dgm:spPr/>
      <dgm:t>
        <a:bodyPr/>
        <a:lstStyle/>
        <a:p>
          <a:r>
            <a:rPr lang="en-US" dirty="0"/>
            <a:t>Delivery</a:t>
          </a:r>
        </a:p>
      </dgm:t>
    </dgm:pt>
    <dgm:pt modelId="{342A6152-937F-4382-B560-AF5464009A9E}" type="parTrans" cxnId="{A6ABA83D-A38F-45D6-A661-FD65D24A79C8}">
      <dgm:prSet/>
      <dgm:spPr/>
      <dgm:t>
        <a:bodyPr/>
        <a:lstStyle/>
        <a:p>
          <a:endParaRPr lang="en-US"/>
        </a:p>
      </dgm:t>
    </dgm:pt>
    <dgm:pt modelId="{DF4914BD-AD99-4169-971A-F03ADF13D6FA}" type="sibTrans" cxnId="{A6ABA83D-A38F-45D6-A661-FD65D24A79C8}">
      <dgm:prSet/>
      <dgm:spPr/>
      <dgm:t>
        <a:bodyPr/>
        <a:lstStyle/>
        <a:p>
          <a:endParaRPr lang="en-US"/>
        </a:p>
      </dgm:t>
    </dgm:pt>
    <dgm:pt modelId="{B82BA969-EFD4-47EC-9344-AEB8346C782F}" type="pres">
      <dgm:prSet presAssocID="{21D61079-628C-4852-9B18-9EEF55A41770}" presName="outerComposite" presStyleCnt="0">
        <dgm:presLayoutVars>
          <dgm:chMax val="5"/>
          <dgm:dir/>
          <dgm:resizeHandles val="exact"/>
        </dgm:presLayoutVars>
      </dgm:prSet>
      <dgm:spPr/>
    </dgm:pt>
    <dgm:pt modelId="{86D4E2E5-16DB-4B2B-8B47-D95089C94F81}" type="pres">
      <dgm:prSet presAssocID="{21D61079-628C-4852-9B18-9EEF55A41770}" presName="dummyMaxCanvas" presStyleCnt="0">
        <dgm:presLayoutVars/>
      </dgm:prSet>
      <dgm:spPr/>
    </dgm:pt>
    <dgm:pt modelId="{19517F4F-AA69-496F-A60C-53C67E1244BF}" type="pres">
      <dgm:prSet presAssocID="{21D61079-628C-4852-9B18-9EEF55A41770}" presName="FourNodes_1" presStyleLbl="node1" presStyleIdx="0" presStyleCnt="4">
        <dgm:presLayoutVars>
          <dgm:bulletEnabled val="1"/>
        </dgm:presLayoutVars>
      </dgm:prSet>
      <dgm:spPr/>
    </dgm:pt>
    <dgm:pt modelId="{6769A939-A448-4751-93FD-E96CA38BDBAE}" type="pres">
      <dgm:prSet presAssocID="{21D61079-628C-4852-9B18-9EEF55A41770}" presName="FourNodes_2" presStyleLbl="node1" presStyleIdx="1" presStyleCnt="4">
        <dgm:presLayoutVars>
          <dgm:bulletEnabled val="1"/>
        </dgm:presLayoutVars>
      </dgm:prSet>
      <dgm:spPr/>
    </dgm:pt>
    <dgm:pt modelId="{32A3AEEF-6E0F-4846-A825-43809CF7C102}" type="pres">
      <dgm:prSet presAssocID="{21D61079-628C-4852-9B18-9EEF55A41770}" presName="FourNodes_3" presStyleLbl="node1" presStyleIdx="2" presStyleCnt="4">
        <dgm:presLayoutVars>
          <dgm:bulletEnabled val="1"/>
        </dgm:presLayoutVars>
      </dgm:prSet>
      <dgm:spPr/>
    </dgm:pt>
    <dgm:pt modelId="{6D29B18D-FE0C-4D7C-BA0E-189A4459CFAF}" type="pres">
      <dgm:prSet presAssocID="{21D61079-628C-4852-9B18-9EEF55A41770}" presName="FourNodes_4" presStyleLbl="node1" presStyleIdx="3" presStyleCnt="4">
        <dgm:presLayoutVars>
          <dgm:bulletEnabled val="1"/>
        </dgm:presLayoutVars>
      </dgm:prSet>
      <dgm:spPr/>
    </dgm:pt>
    <dgm:pt modelId="{EA704943-4688-46FF-8F01-2CFB01483940}" type="pres">
      <dgm:prSet presAssocID="{21D61079-628C-4852-9B18-9EEF55A41770}" presName="FourConn_1-2" presStyleLbl="fgAccFollowNode1" presStyleIdx="0" presStyleCnt="3">
        <dgm:presLayoutVars>
          <dgm:bulletEnabled val="1"/>
        </dgm:presLayoutVars>
      </dgm:prSet>
      <dgm:spPr/>
    </dgm:pt>
    <dgm:pt modelId="{2E2D3E25-59C3-4343-B937-ECD93C7835E0}" type="pres">
      <dgm:prSet presAssocID="{21D61079-628C-4852-9B18-9EEF55A41770}" presName="FourConn_2-3" presStyleLbl="fgAccFollowNode1" presStyleIdx="1" presStyleCnt="3">
        <dgm:presLayoutVars>
          <dgm:bulletEnabled val="1"/>
        </dgm:presLayoutVars>
      </dgm:prSet>
      <dgm:spPr/>
    </dgm:pt>
    <dgm:pt modelId="{5639FD59-5188-4D33-80E8-B3E3A35F9F21}" type="pres">
      <dgm:prSet presAssocID="{21D61079-628C-4852-9B18-9EEF55A41770}" presName="FourConn_3-4" presStyleLbl="fgAccFollowNode1" presStyleIdx="2" presStyleCnt="3">
        <dgm:presLayoutVars>
          <dgm:bulletEnabled val="1"/>
        </dgm:presLayoutVars>
      </dgm:prSet>
      <dgm:spPr/>
    </dgm:pt>
    <dgm:pt modelId="{9CB749C2-41C9-4D60-A892-1490B326DE7D}" type="pres">
      <dgm:prSet presAssocID="{21D61079-628C-4852-9B18-9EEF55A41770}" presName="FourNodes_1_text" presStyleLbl="node1" presStyleIdx="3" presStyleCnt="4">
        <dgm:presLayoutVars>
          <dgm:bulletEnabled val="1"/>
        </dgm:presLayoutVars>
      </dgm:prSet>
      <dgm:spPr/>
    </dgm:pt>
    <dgm:pt modelId="{3E5B5991-294D-41F6-AA0F-BD46E9508576}" type="pres">
      <dgm:prSet presAssocID="{21D61079-628C-4852-9B18-9EEF55A41770}" presName="FourNodes_2_text" presStyleLbl="node1" presStyleIdx="3" presStyleCnt="4">
        <dgm:presLayoutVars>
          <dgm:bulletEnabled val="1"/>
        </dgm:presLayoutVars>
      </dgm:prSet>
      <dgm:spPr/>
    </dgm:pt>
    <dgm:pt modelId="{19284559-1738-42E7-A2DD-E1864C203286}" type="pres">
      <dgm:prSet presAssocID="{21D61079-628C-4852-9B18-9EEF55A41770}" presName="FourNodes_3_text" presStyleLbl="node1" presStyleIdx="3" presStyleCnt="4">
        <dgm:presLayoutVars>
          <dgm:bulletEnabled val="1"/>
        </dgm:presLayoutVars>
      </dgm:prSet>
      <dgm:spPr/>
    </dgm:pt>
    <dgm:pt modelId="{A0909F15-E66D-4D8B-BB0D-4E99816179AF}" type="pres">
      <dgm:prSet presAssocID="{21D61079-628C-4852-9B18-9EEF55A4177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6706537-1711-445D-BA90-74FA948B1B79}" srcId="{21D61079-628C-4852-9B18-9EEF55A41770}" destId="{1419C49E-633D-4672-9B8D-1805F99F9FB3}" srcOrd="1" destOrd="0" parTransId="{890F55B3-C934-40D8-AEB8-5F4498705547}" sibTransId="{16D3471B-EB72-4D80-8522-9466D2B17BFA}"/>
    <dgm:cxn modelId="{B1C66A3A-5057-4396-8752-7E1CB68586A5}" type="presOf" srcId="{98A9138D-680F-4134-80C7-8C034777A544}" destId="{EA704943-4688-46FF-8F01-2CFB01483940}" srcOrd="0" destOrd="0" presId="urn:microsoft.com/office/officeart/2005/8/layout/vProcess5"/>
    <dgm:cxn modelId="{A6ABA83D-A38F-45D6-A661-FD65D24A79C8}" srcId="{21D61079-628C-4852-9B18-9EEF55A41770}" destId="{989A9D6E-2F20-4EFE-9BD1-A0436D967A70}" srcOrd="3" destOrd="0" parTransId="{342A6152-937F-4382-B560-AF5464009A9E}" sibTransId="{DF4914BD-AD99-4169-971A-F03ADF13D6FA}"/>
    <dgm:cxn modelId="{2FC9133E-75D3-4FC0-A677-553D823F64A9}" type="presOf" srcId="{9E1E106C-0123-47C4-B7BE-4D406E8743E5}" destId="{19284559-1738-42E7-A2DD-E1864C203286}" srcOrd="1" destOrd="0" presId="urn:microsoft.com/office/officeart/2005/8/layout/vProcess5"/>
    <dgm:cxn modelId="{CE573B40-0D2A-4C70-BF3C-208F04086C5D}" type="presOf" srcId="{21D61079-628C-4852-9B18-9EEF55A41770}" destId="{B82BA969-EFD4-47EC-9344-AEB8346C782F}" srcOrd="0" destOrd="0" presId="urn:microsoft.com/office/officeart/2005/8/layout/vProcess5"/>
    <dgm:cxn modelId="{D0775443-75A5-439C-9ABE-F184FD84315D}" type="presOf" srcId="{16D3471B-EB72-4D80-8522-9466D2B17BFA}" destId="{2E2D3E25-59C3-4343-B937-ECD93C7835E0}" srcOrd="0" destOrd="0" presId="urn:microsoft.com/office/officeart/2005/8/layout/vProcess5"/>
    <dgm:cxn modelId="{4B6C4B74-DC95-4EB4-8FDF-786A2EC02124}" type="presOf" srcId="{989A9D6E-2F20-4EFE-9BD1-A0436D967A70}" destId="{6D29B18D-FE0C-4D7C-BA0E-189A4459CFAF}" srcOrd="0" destOrd="0" presId="urn:microsoft.com/office/officeart/2005/8/layout/vProcess5"/>
    <dgm:cxn modelId="{86F7D581-F6AF-49FE-982A-5C61E760ADAF}" type="presOf" srcId="{B0AA3973-D3CB-4E57-8489-61725839F6F5}" destId="{5639FD59-5188-4D33-80E8-B3E3A35F9F21}" srcOrd="0" destOrd="0" presId="urn:microsoft.com/office/officeart/2005/8/layout/vProcess5"/>
    <dgm:cxn modelId="{EA5532A5-F935-4E5A-8E2B-06CFE7278300}" type="presOf" srcId="{E3F01998-25D2-494C-A808-0DFB4528BCFB}" destId="{9CB749C2-41C9-4D60-A892-1490B326DE7D}" srcOrd="1" destOrd="0" presId="urn:microsoft.com/office/officeart/2005/8/layout/vProcess5"/>
    <dgm:cxn modelId="{549CD5AF-5013-4A0C-AB04-2950FBD45D8A}" type="presOf" srcId="{1419C49E-633D-4672-9B8D-1805F99F9FB3}" destId="{6769A939-A448-4751-93FD-E96CA38BDBAE}" srcOrd="0" destOrd="0" presId="urn:microsoft.com/office/officeart/2005/8/layout/vProcess5"/>
    <dgm:cxn modelId="{3E1DF8B4-DC47-4ADC-A3EC-E74C2DB87DE5}" type="presOf" srcId="{1419C49E-633D-4672-9B8D-1805F99F9FB3}" destId="{3E5B5991-294D-41F6-AA0F-BD46E9508576}" srcOrd="1" destOrd="0" presId="urn:microsoft.com/office/officeart/2005/8/layout/vProcess5"/>
    <dgm:cxn modelId="{CE8240BC-388E-407C-93CD-F6D2F40FEF0B}" type="presOf" srcId="{989A9D6E-2F20-4EFE-9BD1-A0436D967A70}" destId="{A0909F15-E66D-4D8B-BB0D-4E99816179AF}" srcOrd="1" destOrd="0" presId="urn:microsoft.com/office/officeart/2005/8/layout/vProcess5"/>
    <dgm:cxn modelId="{B9EF62CB-46EF-4C64-86A3-13E0E90234DD}" srcId="{21D61079-628C-4852-9B18-9EEF55A41770}" destId="{E3F01998-25D2-494C-A808-0DFB4528BCFB}" srcOrd="0" destOrd="0" parTransId="{E888227F-7444-4C3C-B37A-AE8F33459544}" sibTransId="{98A9138D-680F-4134-80C7-8C034777A544}"/>
    <dgm:cxn modelId="{DFC1A2CB-C7B9-4262-B73F-0E74FDE39E7F}" type="presOf" srcId="{E3F01998-25D2-494C-A808-0DFB4528BCFB}" destId="{19517F4F-AA69-496F-A60C-53C67E1244BF}" srcOrd="0" destOrd="0" presId="urn:microsoft.com/office/officeart/2005/8/layout/vProcess5"/>
    <dgm:cxn modelId="{1F2693D4-3ABF-4B40-B890-22D59E851010}" srcId="{21D61079-628C-4852-9B18-9EEF55A41770}" destId="{9E1E106C-0123-47C4-B7BE-4D406E8743E5}" srcOrd="2" destOrd="0" parTransId="{4C163DCB-CF52-4152-95FA-FE471AB6A2D5}" sibTransId="{B0AA3973-D3CB-4E57-8489-61725839F6F5}"/>
    <dgm:cxn modelId="{F2580EE2-2B1C-4CAF-B8F9-563D54279083}" type="presOf" srcId="{9E1E106C-0123-47C4-B7BE-4D406E8743E5}" destId="{32A3AEEF-6E0F-4846-A825-43809CF7C102}" srcOrd="0" destOrd="0" presId="urn:microsoft.com/office/officeart/2005/8/layout/vProcess5"/>
    <dgm:cxn modelId="{8FE0E336-EDDC-4FB3-8512-C92419E6CFAF}" type="presParOf" srcId="{B82BA969-EFD4-47EC-9344-AEB8346C782F}" destId="{86D4E2E5-16DB-4B2B-8B47-D95089C94F81}" srcOrd="0" destOrd="0" presId="urn:microsoft.com/office/officeart/2005/8/layout/vProcess5"/>
    <dgm:cxn modelId="{15D889C6-FF8A-4C5D-A682-280D533CAA55}" type="presParOf" srcId="{B82BA969-EFD4-47EC-9344-AEB8346C782F}" destId="{19517F4F-AA69-496F-A60C-53C67E1244BF}" srcOrd="1" destOrd="0" presId="urn:microsoft.com/office/officeart/2005/8/layout/vProcess5"/>
    <dgm:cxn modelId="{82EAAC10-85D4-4380-87D2-9CCF37845A8E}" type="presParOf" srcId="{B82BA969-EFD4-47EC-9344-AEB8346C782F}" destId="{6769A939-A448-4751-93FD-E96CA38BDBAE}" srcOrd="2" destOrd="0" presId="urn:microsoft.com/office/officeart/2005/8/layout/vProcess5"/>
    <dgm:cxn modelId="{000776D5-FB5A-4173-BD6A-2D33FE1E7CAF}" type="presParOf" srcId="{B82BA969-EFD4-47EC-9344-AEB8346C782F}" destId="{32A3AEEF-6E0F-4846-A825-43809CF7C102}" srcOrd="3" destOrd="0" presId="urn:microsoft.com/office/officeart/2005/8/layout/vProcess5"/>
    <dgm:cxn modelId="{99065C5B-6F10-461A-A9A0-150AD3A5B82F}" type="presParOf" srcId="{B82BA969-EFD4-47EC-9344-AEB8346C782F}" destId="{6D29B18D-FE0C-4D7C-BA0E-189A4459CFAF}" srcOrd="4" destOrd="0" presId="urn:microsoft.com/office/officeart/2005/8/layout/vProcess5"/>
    <dgm:cxn modelId="{065D6BAA-A484-4E9D-8844-58D4CC67C2AF}" type="presParOf" srcId="{B82BA969-EFD4-47EC-9344-AEB8346C782F}" destId="{EA704943-4688-46FF-8F01-2CFB01483940}" srcOrd="5" destOrd="0" presId="urn:microsoft.com/office/officeart/2005/8/layout/vProcess5"/>
    <dgm:cxn modelId="{DD492C4C-3B74-4552-BE8F-46CFC49A2D57}" type="presParOf" srcId="{B82BA969-EFD4-47EC-9344-AEB8346C782F}" destId="{2E2D3E25-59C3-4343-B937-ECD93C7835E0}" srcOrd="6" destOrd="0" presId="urn:microsoft.com/office/officeart/2005/8/layout/vProcess5"/>
    <dgm:cxn modelId="{695F3090-4697-45ED-B745-8E168248CB48}" type="presParOf" srcId="{B82BA969-EFD4-47EC-9344-AEB8346C782F}" destId="{5639FD59-5188-4D33-80E8-B3E3A35F9F21}" srcOrd="7" destOrd="0" presId="urn:microsoft.com/office/officeart/2005/8/layout/vProcess5"/>
    <dgm:cxn modelId="{F796FB97-8C89-4B8E-A1C1-1FEA9A421E95}" type="presParOf" srcId="{B82BA969-EFD4-47EC-9344-AEB8346C782F}" destId="{9CB749C2-41C9-4D60-A892-1490B326DE7D}" srcOrd="8" destOrd="0" presId="urn:microsoft.com/office/officeart/2005/8/layout/vProcess5"/>
    <dgm:cxn modelId="{3AB28E62-7008-4473-9DC1-822C381E3F18}" type="presParOf" srcId="{B82BA969-EFD4-47EC-9344-AEB8346C782F}" destId="{3E5B5991-294D-41F6-AA0F-BD46E9508576}" srcOrd="9" destOrd="0" presId="urn:microsoft.com/office/officeart/2005/8/layout/vProcess5"/>
    <dgm:cxn modelId="{8BCC6A7B-9051-48EC-B51B-BB5951B1D10C}" type="presParOf" srcId="{B82BA969-EFD4-47EC-9344-AEB8346C782F}" destId="{19284559-1738-42E7-A2DD-E1864C203286}" srcOrd="10" destOrd="0" presId="urn:microsoft.com/office/officeart/2005/8/layout/vProcess5"/>
    <dgm:cxn modelId="{7C59D351-1F3A-4C23-9A53-EB77C6F91E8E}" type="presParOf" srcId="{B82BA969-EFD4-47EC-9344-AEB8346C782F}" destId="{A0909F15-E66D-4D8B-BB0D-4E99816179A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DC515-EA20-4419-B3C3-AE87B69E49A8}">
      <dsp:nvSpPr>
        <dsp:cNvPr id="0" name=""/>
        <dsp:cNvSpPr/>
      </dsp:nvSpPr>
      <dsp:spPr>
        <a:xfrm>
          <a:off x="1082017" y="525155"/>
          <a:ext cx="1312325" cy="1312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0919A-3614-439A-9D31-DD93B99B7F85}">
      <dsp:nvSpPr>
        <dsp:cNvPr id="0" name=""/>
        <dsp:cNvSpPr/>
      </dsp:nvSpPr>
      <dsp:spPr>
        <a:xfrm>
          <a:off x="280041" y="2235937"/>
          <a:ext cx="291627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Commit to a significant fifteen-year capitalization effort of regional public transit needs similar to previous EIP water quality program emphasis</a:t>
          </a:r>
        </a:p>
      </dsp:txBody>
      <dsp:txXfrm>
        <a:off x="280041" y="2235937"/>
        <a:ext cx="2916278" cy="720000"/>
      </dsp:txXfrm>
    </dsp:sp>
    <dsp:sp modelId="{DED73E69-AD04-42E9-AB50-E7B6C3E7F448}">
      <dsp:nvSpPr>
        <dsp:cNvPr id="0" name=""/>
        <dsp:cNvSpPr/>
      </dsp:nvSpPr>
      <dsp:spPr>
        <a:xfrm>
          <a:off x="4508645" y="525155"/>
          <a:ext cx="1312325" cy="1312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F598E-AFDF-4C0E-A64D-2873C37365D0}">
      <dsp:nvSpPr>
        <dsp:cNvPr id="0" name=""/>
        <dsp:cNvSpPr/>
      </dsp:nvSpPr>
      <dsp:spPr>
        <a:xfrm>
          <a:off x="3706668" y="2235937"/>
          <a:ext cx="291627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Establish a “seamless to the rider” connected regional transit priority project package to support the RTP goal of increasing non-auto mode share by at least 5% by 2028</a:t>
          </a:r>
        </a:p>
      </dsp:txBody>
      <dsp:txXfrm>
        <a:off x="3706668" y="2235937"/>
        <a:ext cx="2916278" cy="720000"/>
      </dsp:txXfrm>
    </dsp:sp>
    <dsp:sp modelId="{C100FFE6-D030-4A29-BF47-C644BE20DDAD}">
      <dsp:nvSpPr>
        <dsp:cNvPr id="0" name=""/>
        <dsp:cNvSpPr/>
      </dsp:nvSpPr>
      <dsp:spPr>
        <a:xfrm>
          <a:off x="1079458" y="3638761"/>
          <a:ext cx="1312325" cy="1312325"/>
        </a:xfrm>
        <a:prstGeom prst="rect">
          <a:avLst/>
        </a:prstGeom>
        <a:blipFill dpi="0" rotWithShape="1">
          <a:blip xmlns:r="http://schemas.openxmlformats.org/officeDocument/2006/relationships"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848DD-E655-4B5C-8AA7-84A8F9DF5B2F}">
      <dsp:nvSpPr>
        <dsp:cNvPr id="0" name=""/>
        <dsp:cNvSpPr/>
      </dsp:nvSpPr>
      <dsp:spPr>
        <a:xfrm>
          <a:off x="102469" y="5395789"/>
          <a:ext cx="32714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Achieve unified local and regional partner consensus towards a substantial legislative funding effort to deliver regional connectivity capital projects</a:t>
          </a:r>
        </a:p>
      </dsp:txBody>
      <dsp:txXfrm>
        <a:off x="102469" y="5395789"/>
        <a:ext cx="3271423" cy="720000"/>
      </dsp:txXfrm>
    </dsp:sp>
    <dsp:sp modelId="{EAE0CD95-A3EC-4AB5-9047-81EA04BBD4B6}">
      <dsp:nvSpPr>
        <dsp:cNvPr id="0" name=""/>
        <dsp:cNvSpPr/>
      </dsp:nvSpPr>
      <dsp:spPr>
        <a:xfrm>
          <a:off x="4686217" y="3685007"/>
          <a:ext cx="1312325" cy="1312325"/>
        </a:xfrm>
        <a:prstGeom prst="rect">
          <a:avLst/>
        </a:prstGeom>
        <a:blipFill>
          <a:blip xmlns:r="http://schemas.openxmlformats.org/officeDocument/2006/relationships"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D5CF5-8D01-4A79-A3C4-3B7C8B919ECB}">
      <dsp:nvSpPr>
        <dsp:cNvPr id="0" name=""/>
        <dsp:cNvSpPr/>
      </dsp:nvSpPr>
      <dsp:spPr>
        <a:xfrm>
          <a:off x="3884241" y="5395789"/>
          <a:ext cx="291627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Achieve unified local and regional partner consensus towards establishing local funds for shared responsibility in supporting transit &amp; multi-modal operations </a:t>
          </a:r>
        </a:p>
      </dsp:txBody>
      <dsp:txXfrm>
        <a:off x="3884241" y="5395789"/>
        <a:ext cx="2916278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510A8-B4A7-4EA4-B7B7-304F1C5C4F8D}">
      <dsp:nvSpPr>
        <dsp:cNvPr id="0" name=""/>
        <dsp:cNvSpPr/>
      </dsp:nvSpPr>
      <dsp:spPr>
        <a:xfrm>
          <a:off x="2983105" y="1405"/>
          <a:ext cx="2072472" cy="20724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Establish Regional year-round connectivity between I-80 and US 50 Corridor within 15 years</a:t>
          </a:r>
        </a:p>
      </dsp:txBody>
      <dsp:txXfrm>
        <a:off x="3501223" y="1405"/>
        <a:ext cx="1036236" cy="1709789"/>
      </dsp:txXfrm>
    </dsp:sp>
    <dsp:sp modelId="{02169F67-A5EC-414A-A8D6-A4008A2D326A}">
      <dsp:nvSpPr>
        <dsp:cNvPr id="0" name=""/>
        <dsp:cNvSpPr/>
      </dsp:nvSpPr>
      <dsp:spPr>
        <a:xfrm rot="3600000">
          <a:off x="4878636" y="1095791"/>
          <a:ext cx="2072472" cy="20724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Plan introduction of passenger ferry as North/South urban zone connection method</a:t>
          </a:r>
        </a:p>
      </dsp:txBody>
      <dsp:txXfrm rot="-5400000">
        <a:off x="5217024" y="1523238"/>
        <a:ext cx="1709789" cy="1036236"/>
      </dsp:txXfrm>
    </dsp:sp>
    <dsp:sp modelId="{9CC7CD46-C11B-4494-8445-A0E28FCCD249}">
      <dsp:nvSpPr>
        <dsp:cNvPr id="0" name=""/>
        <dsp:cNvSpPr/>
      </dsp:nvSpPr>
      <dsp:spPr>
        <a:xfrm rot="7200000">
          <a:off x="4878636" y="3284562"/>
          <a:ext cx="2072472" cy="20724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Construct mobility hubs and related infrastructure specific to regional connectivity</a:t>
          </a:r>
        </a:p>
      </dsp:txBody>
      <dsp:txXfrm rot="-5400000">
        <a:off x="5217024" y="3893350"/>
        <a:ext cx="1709789" cy="1036236"/>
      </dsp:txXfrm>
    </dsp:sp>
    <dsp:sp modelId="{FFF49196-3DB3-4FDF-8E90-46926BCD1C9F}">
      <dsp:nvSpPr>
        <dsp:cNvPr id="0" name=""/>
        <dsp:cNvSpPr/>
      </dsp:nvSpPr>
      <dsp:spPr>
        <a:xfrm rot="10800000">
          <a:off x="2983105" y="4378948"/>
          <a:ext cx="2072472" cy="20724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Strive for 30-minute headway on fixed route service as a baseline.  Analyze and plan projects in which  15-minute headways might be realized</a:t>
          </a:r>
        </a:p>
      </dsp:txBody>
      <dsp:txXfrm rot="10800000">
        <a:off x="3501223" y="4741631"/>
        <a:ext cx="1036236" cy="1709789"/>
      </dsp:txXfrm>
    </dsp:sp>
    <dsp:sp modelId="{C803EB98-992F-4936-93BA-67FA3FAF087E}">
      <dsp:nvSpPr>
        <dsp:cNvPr id="0" name=""/>
        <dsp:cNvSpPr/>
      </dsp:nvSpPr>
      <dsp:spPr>
        <a:xfrm rot="14400000">
          <a:off x="1087573" y="3284562"/>
          <a:ext cx="2072472" cy="20724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Develop paid parking and park/ride sites specific to mobility hubs and recreation access to support transit O&amp;M</a:t>
          </a:r>
        </a:p>
      </dsp:txBody>
      <dsp:txXfrm rot="5400000">
        <a:off x="1111869" y="3893350"/>
        <a:ext cx="1709789" cy="1036236"/>
      </dsp:txXfrm>
    </dsp:sp>
    <dsp:sp modelId="{A7F39298-24CB-4681-82A0-8BAECCD68FF7}">
      <dsp:nvSpPr>
        <dsp:cNvPr id="0" name=""/>
        <dsp:cNvSpPr/>
      </dsp:nvSpPr>
      <dsp:spPr>
        <a:xfrm rot="18000000">
          <a:off x="1087573" y="1095791"/>
          <a:ext cx="2072472" cy="20724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Develop and implement Mobility as a Service (MaaS) technology to  provide unified multi-modal trip planning</a:t>
          </a:r>
        </a:p>
      </dsp:txBody>
      <dsp:txXfrm rot="5400000">
        <a:off x="1111869" y="1523238"/>
        <a:ext cx="1709789" cy="1036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5150C-205F-4EEE-95CF-B8ABC7B28B90}">
      <dsp:nvSpPr>
        <dsp:cNvPr id="0" name=""/>
        <dsp:cNvSpPr/>
      </dsp:nvSpPr>
      <dsp:spPr>
        <a:xfrm>
          <a:off x="846639" y="791529"/>
          <a:ext cx="1270687" cy="1270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F27FC-E05D-4E98-8519-9591543D2653}">
      <dsp:nvSpPr>
        <dsp:cNvPr id="0" name=""/>
        <dsp:cNvSpPr/>
      </dsp:nvSpPr>
      <dsp:spPr>
        <a:xfrm>
          <a:off x="70108" y="2612092"/>
          <a:ext cx="2823750" cy="18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All of the projects proposed within the Linking Tahoe Connectivity Initiative are a sub-set of projects identified in the current Regional Transportation Plan (RTP) and included within the approved Linking Tahoe Corridor Management Plan and the Linking Tahoe Transit Plan</a:t>
          </a:r>
        </a:p>
      </dsp:txBody>
      <dsp:txXfrm>
        <a:off x="70108" y="2612092"/>
        <a:ext cx="2823750" cy="1845000"/>
      </dsp:txXfrm>
    </dsp:sp>
    <dsp:sp modelId="{3FAD4A22-4F75-47DB-B48C-C9D3CB45E53F}">
      <dsp:nvSpPr>
        <dsp:cNvPr id="0" name=""/>
        <dsp:cNvSpPr/>
      </dsp:nvSpPr>
      <dsp:spPr>
        <a:xfrm>
          <a:off x="4164545" y="791529"/>
          <a:ext cx="1270687" cy="1270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0F764-0CE3-4957-8B2C-4D373D2CAF19}">
      <dsp:nvSpPr>
        <dsp:cNvPr id="0" name=""/>
        <dsp:cNvSpPr/>
      </dsp:nvSpPr>
      <dsp:spPr>
        <a:xfrm>
          <a:off x="3388014" y="2612092"/>
          <a:ext cx="2823750" cy="18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projects have been vetted through the Bi-State Consultation on Transportation and the Tahoe Transportation Implementation Committee to be determined priority regional transit projects.</a:t>
          </a:r>
        </a:p>
      </dsp:txBody>
      <dsp:txXfrm>
        <a:off x="3388014" y="2612092"/>
        <a:ext cx="2823750" cy="184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17F4F-AA69-496F-A60C-53C67E1244BF}">
      <dsp:nvSpPr>
        <dsp:cNvPr id="0" name=""/>
        <dsp:cNvSpPr/>
      </dsp:nvSpPr>
      <dsp:spPr>
        <a:xfrm>
          <a:off x="0" y="0"/>
          <a:ext cx="5025498" cy="1154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Rationale of Implementation Benefit</a:t>
          </a:r>
        </a:p>
      </dsp:txBody>
      <dsp:txXfrm>
        <a:off x="33820" y="33820"/>
        <a:ext cx="3681918" cy="1087056"/>
      </dsp:txXfrm>
    </dsp:sp>
    <dsp:sp modelId="{6769A939-A448-4751-93FD-E96CA38BDBAE}">
      <dsp:nvSpPr>
        <dsp:cNvPr id="0" name=""/>
        <dsp:cNvSpPr/>
      </dsp:nvSpPr>
      <dsp:spPr>
        <a:xfrm>
          <a:off x="420885" y="1364641"/>
          <a:ext cx="5025498" cy="1154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“Time is NOW”</a:t>
          </a:r>
        </a:p>
      </dsp:txBody>
      <dsp:txXfrm>
        <a:off x="454705" y="1398461"/>
        <a:ext cx="3786419" cy="1087056"/>
      </dsp:txXfrm>
    </dsp:sp>
    <dsp:sp modelId="{32A3AEEF-6E0F-4846-A825-43809CF7C102}">
      <dsp:nvSpPr>
        <dsp:cNvPr id="0" name=""/>
        <dsp:cNvSpPr/>
      </dsp:nvSpPr>
      <dsp:spPr>
        <a:xfrm>
          <a:off x="835489" y="2729283"/>
          <a:ext cx="5025498" cy="1154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Regional/Local project inclusion/integration</a:t>
          </a:r>
        </a:p>
      </dsp:txBody>
      <dsp:txXfrm>
        <a:off x="869309" y="2763103"/>
        <a:ext cx="3792701" cy="1087056"/>
      </dsp:txXfrm>
    </dsp:sp>
    <dsp:sp modelId="{6D29B18D-FE0C-4D7C-BA0E-189A4459CFAF}">
      <dsp:nvSpPr>
        <dsp:cNvPr id="0" name=""/>
        <dsp:cNvSpPr/>
      </dsp:nvSpPr>
      <dsp:spPr>
        <a:xfrm>
          <a:off x="1256374" y="4093925"/>
          <a:ext cx="5025498" cy="1154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Delivery</a:t>
          </a:r>
        </a:p>
      </dsp:txBody>
      <dsp:txXfrm>
        <a:off x="1290194" y="4127745"/>
        <a:ext cx="3786419" cy="1087056"/>
      </dsp:txXfrm>
    </dsp:sp>
    <dsp:sp modelId="{EA704943-4688-46FF-8F01-2CFB01483940}">
      <dsp:nvSpPr>
        <dsp:cNvPr id="0" name=""/>
        <dsp:cNvSpPr/>
      </dsp:nvSpPr>
      <dsp:spPr>
        <a:xfrm>
          <a:off x="4274945" y="884392"/>
          <a:ext cx="750552" cy="7505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443819" y="884392"/>
        <a:ext cx="412804" cy="564790"/>
      </dsp:txXfrm>
    </dsp:sp>
    <dsp:sp modelId="{2E2D3E25-59C3-4343-B937-ECD93C7835E0}">
      <dsp:nvSpPr>
        <dsp:cNvPr id="0" name=""/>
        <dsp:cNvSpPr/>
      </dsp:nvSpPr>
      <dsp:spPr>
        <a:xfrm>
          <a:off x="4695830" y="2249034"/>
          <a:ext cx="750552" cy="7505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64704" y="2249034"/>
        <a:ext cx="412804" cy="564790"/>
      </dsp:txXfrm>
    </dsp:sp>
    <dsp:sp modelId="{5639FD59-5188-4D33-80E8-B3E3A35F9F21}">
      <dsp:nvSpPr>
        <dsp:cNvPr id="0" name=""/>
        <dsp:cNvSpPr/>
      </dsp:nvSpPr>
      <dsp:spPr>
        <a:xfrm>
          <a:off x="5110434" y="3613676"/>
          <a:ext cx="750552" cy="7505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79308" y="3613676"/>
        <a:ext cx="412804" cy="564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3E3CD-D885-4793-9173-EA175EF8683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69BC7-1002-4A68-8744-F9093EFF8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1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Acceleration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69BC7-1002-4A68-8744-F9093EFF8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5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local funds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69BC7-1002-4A68-8744-F9093EFF8B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minute headway – TART or Regional.    Delete 15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69BC7-1002-4A68-8744-F9093EFF8B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5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Transportation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69BC7-1002-4A68-8744-F9093EFF8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52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with Peter for the TIRCP info and see where this can tie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69BC7-1002-4A68-8744-F9093EFF8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6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0B513E4-AB2C-4B01-8A4C-63C7B3D5024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15A3B33-B486-4698-A8BB-C1F5B660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3E4-AB2C-4B01-8A4C-63C7B3D5024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3B33-B486-4698-A8BB-C1F5B660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91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0B513E4-AB2C-4B01-8A4C-63C7B3D5024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15A3B33-B486-4698-A8BB-C1F5B660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18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3E4-AB2C-4B01-8A4C-63C7B3D5024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3B33-B486-4698-A8BB-C1F5B660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66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0B513E4-AB2C-4B01-8A4C-63C7B3D5024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15A3B33-B486-4698-A8BB-C1F5B660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3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0B513E4-AB2C-4B01-8A4C-63C7B3D5024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15A3B33-B486-4698-A8BB-C1F5B660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95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0B513E4-AB2C-4B01-8A4C-63C7B3D5024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15A3B33-B486-4698-A8BB-C1F5B660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14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3E4-AB2C-4B01-8A4C-63C7B3D5024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3B33-B486-4698-A8BB-C1F5B660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4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0B513E4-AB2C-4B01-8A4C-63C7B3D5024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15A3B33-B486-4698-A8BB-C1F5B660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97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13E4-AB2C-4B01-8A4C-63C7B3D5024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3B33-B486-4698-A8BB-C1F5B660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77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0B513E4-AB2C-4B01-8A4C-63C7B3D5024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15A3B33-B486-4698-A8BB-C1F5B660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5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1">
                <a:lumMod val="5000"/>
                <a:lumOff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13E4-AB2C-4B01-8A4C-63C7B3D5024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B33-B486-4698-A8BB-C1F5B660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7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7DE5-EAA9-D9CF-A20C-343236E72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20824"/>
            <a:ext cx="8679915" cy="21122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LINKING TAHOE</a:t>
            </a:r>
            <a:br>
              <a:rPr lang="en-US" b="1" dirty="0"/>
            </a:br>
            <a:r>
              <a:rPr lang="en-US" b="1" dirty="0"/>
              <a:t> A Transit Connectivity Initiative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5CA6A-C173-4F71-F779-FC76CB71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453128"/>
            <a:ext cx="8673427" cy="775725"/>
          </a:xfrm>
        </p:spPr>
        <p:txBody>
          <a:bodyPr/>
          <a:lstStyle/>
          <a:p>
            <a:r>
              <a:rPr lang="en-US" b="1" dirty="0"/>
              <a:t>A  Focused Regional Capital and Operational Delivery Strategy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A2084-6071-D564-3DC3-112735D8F114}"/>
              </a:ext>
            </a:extLst>
          </p:cNvPr>
          <p:cNvSpPr txBox="1">
            <a:spLocks noChangeAspect="1"/>
          </p:cNvSpPr>
          <p:nvPr/>
        </p:nvSpPr>
        <p:spPr>
          <a:xfrm>
            <a:off x="2760027" y="1220439"/>
            <a:ext cx="667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CONNECTING COMMUNITIES</a:t>
            </a:r>
          </a:p>
        </p:txBody>
      </p:sp>
    </p:spTree>
    <p:extLst>
      <p:ext uri="{BB962C8B-B14F-4D97-AF65-F5344CB8AC3E}">
        <p14:creationId xmlns:p14="http://schemas.microsoft.com/office/powerpoint/2010/main" val="1469788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6597-C748-1685-6E77-AF35411C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</a:t>
            </a:r>
            <a:endParaRPr lang="en-US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1371DFF3-0E1E-39D5-B34A-739A45029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212207"/>
              </p:ext>
            </p:extLst>
          </p:nvPr>
        </p:nvGraphicFramePr>
        <p:xfrm>
          <a:off x="5118447" y="803186"/>
          <a:ext cx="6281873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3F0E05-F3FC-82F5-1EB1-67C6BA0B2C53}"/>
              </a:ext>
            </a:extLst>
          </p:cNvPr>
          <p:cNvSpPr txBox="1"/>
          <p:nvPr/>
        </p:nvSpPr>
        <p:spPr>
          <a:xfrm>
            <a:off x="913479" y="1775884"/>
            <a:ext cx="349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2"/>
                </a:solidFill>
              </a:rPr>
              <a:t>Linking Tahoe Connectivity Initiative</a:t>
            </a:r>
          </a:p>
        </p:txBody>
      </p:sp>
    </p:spTree>
    <p:extLst>
      <p:ext uri="{BB962C8B-B14F-4D97-AF65-F5344CB8AC3E}">
        <p14:creationId xmlns:p14="http://schemas.microsoft.com/office/powerpoint/2010/main" val="2770418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grayscl/>
            <a:lum/>
          </a:blip>
          <a:srcRect/>
          <a:stretch>
            <a:fillRect l="36000" t="-24000" b="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1A35-B3D8-63D9-B0DF-B94D9AD9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84849-2F10-34DB-08F2-E8A57CBE3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TTD and TRPA Board Agreement</a:t>
            </a:r>
          </a:p>
          <a:p>
            <a:r>
              <a:rPr lang="en-US" sz="2400" dirty="0"/>
              <a:t>Regional Consensus</a:t>
            </a:r>
          </a:p>
          <a:p>
            <a:r>
              <a:rPr lang="en-US" sz="2400" dirty="0"/>
              <a:t>Implementation Priority Policy of Next RTP</a:t>
            </a:r>
          </a:p>
          <a:p>
            <a:r>
              <a:rPr lang="en-US" sz="2400" dirty="0"/>
              <a:t>Commitment to Long Term Legislative Strategy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C6604-172A-A066-402C-D531B6B536CD}"/>
              </a:ext>
            </a:extLst>
          </p:cNvPr>
          <p:cNvSpPr txBox="1"/>
          <p:nvPr/>
        </p:nvSpPr>
        <p:spPr>
          <a:xfrm>
            <a:off x="913479" y="1794356"/>
            <a:ext cx="349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2"/>
                </a:solidFill>
              </a:rPr>
              <a:t>Linking Tahoe Connectivity Initiative</a:t>
            </a:r>
          </a:p>
        </p:txBody>
      </p:sp>
    </p:spTree>
    <p:extLst>
      <p:ext uri="{BB962C8B-B14F-4D97-AF65-F5344CB8AC3E}">
        <p14:creationId xmlns:p14="http://schemas.microsoft.com/office/powerpoint/2010/main" val="3674426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EE570-E8C9-6844-6102-D91F5EEA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BB00E-60A4-D0CF-8C6B-C7814DD9E412}"/>
              </a:ext>
            </a:extLst>
          </p:cNvPr>
          <p:cNvSpPr txBox="1"/>
          <p:nvPr/>
        </p:nvSpPr>
        <p:spPr>
          <a:xfrm>
            <a:off x="913479" y="1794356"/>
            <a:ext cx="349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2"/>
                </a:solidFill>
              </a:rPr>
              <a:t>Linking Tahoe Connectivity Initiative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689D1B-29BB-1652-E6F6-DD7DED878D54}"/>
              </a:ext>
            </a:extLst>
          </p:cNvPr>
          <p:cNvSpPr txBox="1"/>
          <p:nvPr/>
        </p:nvSpPr>
        <p:spPr>
          <a:xfrm>
            <a:off x="6911325" y="1228336"/>
            <a:ext cx="1958109" cy="40318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5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0573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957367F-0D64-42F0-A033-660B417F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4C980A-5321-4E88-B6F7-572A3327E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C29411DD-732B-4883-8431-BF67EA064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0802BDA8-DBFD-4424-9577-4CECD3966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3A4651DB-CA25-45C9-BB5B-490E75E10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2561519A-19C4-4FAE-B4D2-9967A0285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D7536EEC-CD2D-4F8D-8FCE-1B57B67C1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F06D071C-EBE9-493C-B2FF-C290E80E6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AE43943F-3505-4459-B105-5ADD87A9B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DCFA8E01-9AAA-4377-B145-D4C3BC938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D0F9B300-29E8-4013-9610-4C98C20F5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D80DC548-7776-4F62-9150-EE50775DC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FB47EB33-C045-4382-BB34-C409FBFAB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9799171D-9C80-4F36-854F-272AB4CB7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36853A3D-C5F1-4325-ABDD-D82962719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F36C52C5-A8E2-4FDD-8C82-0B0A36ED2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EAB04D6F-5C3B-4BC8-A8D0-F0F70C33F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337A064D-A403-4F71-A373-F748D44C1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408954A6-C2C2-455F-8AB9-EF03ED0E7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98954187-FB8C-4673-8481-D251884C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5DE674D7-0925-4935-B299-98744B419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0D7AF2ED-2D49-4A69-BAB2-CF989B3B8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67F02011-466C-4790-B052-0CB804250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A1FAD6E-B62A-435F-B914-503F8B950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DCBF1B1-B0BB-40C4-9870-227A638C1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C7D2A079-0082-43E4-9253-BA8D43378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EDFDFEF-7A52-497B-AE56-46D446902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411E73-35A3-667D-29EC-56AE7C97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/>
              <a:t>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7E243-BC17-12A4-0E95-9F4883538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314833"/>
            <a:ext cx="6281873" cy="181287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700" dirty="0"/>
              <a:t>Unify local and regional partners in a concentrated effort towards development of a legislative and local funding strategy to deliver key regional transit-oriented projects that would link urban zones, communities, and recreation corridors within the Lake Tahoe Basin, and connect to the greater California/Nevada region.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700" dirty="0"/>
          </a:p>
        </p:txBody>
      </p:sp>
      <p:pic>
        <p:nvPicPr>
          <p:cNvPr id="5" name="Picture 4" descr="A line drawing of hands shaking&#10;&#10;Description automatically generated">
            <a:extLst>
              <a:ext uri="{FF2B5EF4-FFF2-40B4-BE49-F238E27FC236}">
                <a16:creationId xmlns:a16="http://schemas.microsoft.com/office/drawing/2014/main" id="{71354D95-103A-ADF0-A2A1-D3B580A7EA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1486" r="-3" b="-3"/>
          <a:stretch/>
        </p:blipFill>
        <p:spPr>
          <a:xfrm>
            <a:off x="5111103" y="2868825"/>
            <a:ext cx="6274561" cy="2957451"/>
          </a:xfrm>
          <a:prstGeom prst="rect">
            <a:avLst/>
          </a:prstGeom>
          <a:ln w="9525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C55CC7-4B36-FD8B-9F57-9C72D858F0E2}"/>
              </a:ext>
            </a:extLst>
          </p:cNvPr>
          <p:cNvSpPr txBox="1"/>
          <p:nvPr/>
        </p:nvSpPr>
        <p:spPr>
          <a:xfrm>
            <a:off x="913479" y="1775884"/>
            <a:ext cx="349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2"/>
                </a:solidFill>
              </a:rPr>
              <a:t>Linking Tahoe Connectivity Initiative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8BA82-D610-6680-5126-4F35562E1D6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066047" y="18688"/>
            <a:ext cx="5889246" cy="66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11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1C2225-9C7E-3031-B196-C4A282AEE7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  <a:lum bright="70000" contrast="-70000"/>
          </a:blip>
          <a:stretch>
            <a:fillRect/>
          </a:stretch>
        </p:blipFill>
        <p:spPr>
          <a:xfrm>
            <a:off x="5642688" y="3578146"/>
            <a:ext cx="2146346" cy="1650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0200A5-DE3B-E729-4835-DCE62AFE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16D63-EC82-EC1A-C437-239AC55A55C7}"/>
              </a:ext>
            </a:extLst>
          </p:cNvPr>
          <p:cNvSpPr txBox="1"/>
          <p:nvPr/>
        </p:nvSpPr>
        <p:spPr>
          <a:xfrm>
            <a:off x="913479" y="1775884"/>
            <a:ext cx="349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2"/>
                </a:solidFill>
              </a:rPr>
              <a:t>Linking Tahoe Connectivity Initiative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9282A55-2B2D-4A22-4170-8A3ACEF61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336551"/>
              </p:ext>
            </p:extLst>
          </p:nvPr>
        </p:nvGraphicFramePr>
        <p:xfrm>
          <a:off x="4997701" y="108527"/>
          <a:ext cx="6902989" cy="664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128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325F-BAF0-06EA-AC79-39E0B6D56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E409B-2EE8-8165-47D3-3DC82B6CB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Clear recognition that the time is NOW to fund Transit capital and programming  for the next 15 years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0-5 years – Local/Urban Interest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5-15 years – Recreation corridors/regional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Clear recognition that the basin needs mid-term fund infusion to “jump start” short/mid/long term delivery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Clear recognition of local jurisdictions and partnering agencies that local fund development is critical to support local and inter-regional transit operations.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11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l="15000" r="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00A5-DE3B-E729-4835-DCE62AFEAD0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AC3586C-9A56-74C9-902F-5CE2C3B2C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035207"/>
              </p:ext>
            </p:extLst>
          </p:nvPr>
        </p:nvGraphicFramePr>
        <p:xfrm>
          <a:off x="4147129" y="184729"/>
          <a:ext cx="8038683" cy="6452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ADAAD65-E801-6450-73D1-AC4901DF1612}"/>
              </a:ext>
            </a:extLst>
          </p:cNvPr>
          <p:cNvSpPr txBox="1"/>
          <p:nvPr/>
        </p:nvSpPr>
        <p:spPr>
          <a:xfrm>
            <a:off x="913479" y="1775884"/>
            <a:ext cx="349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2"/>
                </a:solidFill>
              </a:rPr>
              <a:t>Linking Tahoe Connectivity Initiative</a:t>
            </a:r>
          </a:p>
        </p:txBody>
      </p:sp>
    </p:spTree>
    <p:extLst>
      <p:ext uri="{BB962C8B-B14F-4D97-AF65-F5344CB8AC3E}">
        <p14:creationId xmlns:p14="http://schemas.microsoft.com/office/powerpoint/2010/main" val="1068199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9CC0-26A1-BEA1-1E01-BF366635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F4FEFBCD-03A6-AC95-5C83-C38F05114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043399"/>
              </p:ext>
            </p:extLst>
          </p:nvPr>
        </p:nvGraphicFramePr>
        <p:xfrm>
          <a:off x="5118447" y="803186"/>
          <a:ext cx="6281873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839454-0F54-CB4B-6BE4-36C3F09AF346}"/>
              </a:ext>
            </a:extLst>
          </p:cNvPr>
          <p:cNvSpPr txBox="1"/>
          <p:nvPr/>
        </p:nvSpPr>
        <p:spPr>
          <a:xfrm>
            <a:off x="913479" y="1775884"/>
            <a:ext cx="349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2"/>
                </a:solidFill>
              </a:rPr>
              <a:t>Linking Tahoe Connectivity Initiative</a:t>
            </a:r>
          </a:p>
        </p:txBody>
      </p:sp>
    </p:spTree>
    <p:extLst>
      <p:ext uri="{BB962C8B-B14F-4D97-AF65-F5344CB8AC3E}">
        <p14:creationId xmlns:p14="http://schemas.microsoft.com/office/powerpoint/2010/main" val="1584346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F874-9A13-38FC-4ED7-0820EEFA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Capital Projects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70043-D42A-A64C-C72A-0648FC5DA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1772"/>
            <a:ext cx="5301315" cy="6615984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24250-1838-5A85-A1FF-D30C0EA9B88A}"/>
              </a:ext>
            </a:extLst>
          </p:cNvPr>
          <p:cNvSpPr txBox="1"/>
          <p:nvPr/>
        </p:nvSpPr>
        <p:spPr>
          <a:xfrm>
            <a:off x="913479" y="1794356"/>
            <a:ext cx="349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chemeClr val="bg2"/>
                </a:solidFill>
              </a:rPr>
              <a:t>Linking Tahoe Connectivity Initiative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53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F874-9A13-38FC-4ED7-0820EEFA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Programming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24250-1838-5A85-A1FF-D30C0EA9B88A}"/>
              </a:ext>
            </a:extLst>
          </p:cNvPr>
          <p:cNvSpPr txBox="1"/>
          <p:nvPr/>
        </p:nvSpPr>
        <p:spPr>
          <a:xfrm>
            <a:off x="913479" y="1794356"/>
            <a:ext cx="349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chemeClr val="bg2"/>
                </a:solidFill>
              </a:rPr>
              <a:t>Linking Tahoe Connectivity Initiative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F1609-B6D3-FC43-6604-3A078DC16B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8872"/>
            <a:ext cx="5291712" cy="662025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318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3B2AE1-C247-CC37-D2B7-4D5580F7325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alphaModFix amt="22000"/>
          </a:blip>
          <a:stretch>
            <a:fillRect/>
          </a:stretch>
        </p:blipFill>
        <p:spPr>
          <a:xfrm>
            <a:off x="4507344" y="0"/>
            <a:ext cx="7684655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51BC02-33DB-4259-D0A2-8619129B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B9896-1DA8-DBC7-3D83-A888658B0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Federal Legislative (Regional Capital Projects)</a:t>
            </a:r>
          </a:p>
          <a:p>
            <a:pPr lvl="1"/>
            <a:r>
              <a:rPr lang="en-US" sz="2000" dirty="0"/>
              <a:t>Earmark</a:t>
            </a:r>
          </a:p>
          <a:p>
            <a:pPr lvl="1"/>
            <a:r>
              <a:rPr lang="en-US" sz="2000" dirty="0"/>
              <a:t>EIP</a:t>
            </a:r>
          </a:p>
          <a:p>
            <a:r>
              <a:rPr lang="en-US" sz="2000" dirty="0"/>
              <a:t>State Legislative (Capital Projects and Operations Programming)</a:t>
            </a:r>
          </a:p>
          <a:p>
            <a:r>
              <a:rPr lang="en-US" sz="2000" dirty="0"/>
              <a:t>Local (Local Capital Projects and Operations Programming)</a:t>
            </a:r>
          </a:p>
          <a:p>
            <a:r>
              <a:rPr lang="en-US" sz="2000" dirty="0"/>
              <a:t>Establishment of fund distribution metrics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825D84-4946-3346-43A6-4541782F8BCE}"/>
              </a:ext>
            </a:extLst>
          </p:cNvPr>
          <p:cNvSpPr txBox="1"/>
          <p:nvPr/>
        </p:nvSpPr>
        <p:spPr>
          <a:xfrm>
            <a:off x="913479" y="1775884"/>
            <a:ext cx="349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2"/>
                </a:solidFill>
              </a:rPr>
              <a:t>Linking Tahoe Connectivity Initiative</a:t>
            </a:r>
          </a:p>
        </p:txBody>
      </p:sp>
    </p:spTree>
    <p:extLst>
      <p:ext uri="{BB962C8B-B14F-4D97-AF65-F5344CB8AC3E}">
        <p14:creationId xmlns:p14="http://schemas.microsoft.com/office/powerpoint/2010/main" val="3103314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1091</TotalTime>
  <Words>557</Words>
  <Application>Microsoft Office PowerPoint</Application>
  <PresentationFormat>Widescreen</PresentationFormat>
  <Paragraphs>71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Courier New</vt:lpstr>
      <vt:lpstr>Wingdings</vt:lpstr>
      <vt:lpstr>Atlas</vt:lpstr>
      <vt:lpstr>LINKING TAHOE  A Transit Connectivity Initiative</vt:lpstr>
      <vt:lpstr>Vision</vt:lpstr>
      <vt:lpstr>Goals</vt:lpstr>
      <vt:lpstr>Summit Expectations</vt:lpstr>
      <vt:lpstr>Objectives</vt:lpstr>
      <vt:lpstr>Background</vt:lpstr>
      <vt:lpstr>Capital Projects</vt:lpstr>
      <vt:lpstr>Operations Programming</vt:lpstr>
      <vt:lpstr>Funding</vt:lpstr>
      <vt:lpstr>Discussion </vt:lpstr>
      <vt:lpstr>Expected Conclusions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Tahoe Transit Connectivity Initiative</dc:title>
  <dc:creator>James Marino</dc:creator>
  <cp:lastModifiedBy>Carl Hasty</cp:lastModifiedBy>
  <cp:revision>4</cp:revision>
  <dcterms:created xsi:type="dcterms:W3CDTF">2024-04-17T21:19:49Z</dcterms:created>
  <dcterms:modified xsi:type="dcterms:W3CDTF">2024-05-07T13:07:18Z</dcterms:modified>
</cp:coreProperties>
</file>